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8"/>
  </p:notesMasterIdLst>
  <p:sldIdLst>
    <p:sldId id="276" r:id="rId2"/>
    <p:sldId id="257" r:id="rId3"/>
    <p:sldId id="258" r:id="rId4"/>
    <p:sldId id="259" r:id="rId5"/>
    <p:sldId id="260" r:id="rId6"/>
    <p:sldId id="261" r:id="rId7"/>
    <p:sldId id="265" r:id="rId8"/>
    <p:sldId id="262" r:id="rId9"/>
    <p:sldId id="269" r:id="rId10"/>
    <p:sldId id="267" r:id="rId11"/>
    <p:sldId id="278" r:id="rId12"/>
    <p:sldId id="264" r:id="rId13"/>
    <p:sldId id="266" r:id="rId14"/>
    <p:sldId id="270" r:id="rId15"/>
    <p:sldId id="272" r:id="rId16"/>
    <p:sldId id="273" r:id="rId17"/>
  </p:sldIdLst>
  <p:sldSz cx="9144000" cy="5143500" type="screen16x9"/>
  <p:notesSz cx="5143500" cy="9144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21" autoAdjust="0"/>
    <p:restoredTop sz="94610"/>
  </p:normalViewPr>
  <p:slideViewPr>
    <p:cSldViewPr snapToGrid="0" snapToObjects="1">
      <p:cViewPr varScale="1">
        <p:scale>
          <a:sx n="124" d="100"/>
          <a:sy n="124" d="100"/>
        </p:scale>
        <p:origin x="302" y="3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85047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31.png"/><Relationship Id="rId4" Type="http://schemas.openxmlformats.org/officeDocument/2006/relationships/image" Target="../media/image30.png"/></Relationships>
</file>

<file path=ppt/slides/_rels/slide11.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 Id="rId9" Type="http://schemas.openxmlformats.org/officeDocument/2006/relationships/image" Target="../media/image39.png"/></Relationships>
</file>

<file path=ppt/slides/_rels/slide13.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 Id="rId9" Type="http://schemas.openxmlformats.org/officeDocument/2006/relationships/image" Target="../media/image46.png"/></Relationships>
</file>

<file path=ppt/slides/_rels/slide14.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 Id="rId9" Type="http://schemas.openxmlformats.org/officeDocument/2006/relationships/image" Target="../media/image53.png"/></Relationships>
</file>

<file path=ppt/slides/_rels/slide15.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1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62.png"/><Relationship Id="rId4" Type="http://schemas.openxmlformats.org/officeDocument/2006/relationships/image" Target="../media/image61.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9.png"/><Relationship Id="rId7"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7.pn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png"/></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 Id="rId9"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36286" y="1"/>
            <a:ext cx="9144000" cy="5361214"/>
          </a:xfrm>
          <a:prstGeom prst="rect">
            <a:avLst/>
          </a:prstGeom>
        </p:spPr>
      </p:pic>
      <p:sp>
        <p:nvSpPr>
          <p:cNvPr id="5" name="Text 2"/>
          <p:cNvSpPr/>
          <p:nvPr/>
        </p:nvSpPr>
        <p:spPr>
          <a:xfrm>
            <a:off x="1184880" y="4546630"/>
            <a:ext cx="6220756" cy="318292"/>
          </a:xfrm>
          <a:prstGeom prst="rect">
            <a:avLst/>
          </a:prstGeom>
          <a:noFill/>
          <a:ln/>
        </p:spPr>
        <p:txBody>
          <a:bodyPr wrap="square" lIns="0" tIns="0" rIns="0" bIns="127508" rtlCol="0" anchor="t">
            <a:spAutoFit/>
          </a:bodyPr>
          <a:lstStyle/>
          <a:p>
            <a:pPr algn="ctr">
              <a:lnSpc>
                <a:spcPts val="1400"/>
              </a:lnSpc>
            </a:pPr>
            <a:r>
              <a:rPr lang="en-US" sz="2000" kern="0" spc="2" dirty="0">
                <a:solidFill>
                  <a:schemeClr val="accent4">
                    <a:lumMod val="60000"/>
                    <a:lumOff val="40000"/>
                  </a:schemeClr>
                </a:solidFill>
                <a:latin typeface="Agency FB" panose="020B0503020202020204" pitchFamily="34" charset="0"/>
              </a:rPr>
              <a:t>Premium Venue for Collectors, Conferences &amp; Celebrations</a:t>
            </a:r>
            <a:endParaRPr lang="en-US" sz="2000" dirty="0">
              <a:solidFill>
                <a:schemeClr val="accent4">
                  <a:lumMod val="60000"/>
                  <a:lumOff val="40000"/>
                </a:schemeClr>
              </a:solidFill>
              <a:latin typeface="Agency FB" panose="020B0503020202020204" pitchFamily="34" charset="0"/>
            </a:endParaRPr>
          </a:p>
        </p:txBody>
      </p:sp>
      <p:pic>
        <p:nvPicPr>
          <p:cNvPr id="1026" name="Picture 2" descr="Image">
            <a:extLst>
              <a:ext uri="{FF2B5EF4-FFF2-40B4-BE49-F238E27FC236}">
                <a16:creationId xmlns:a16="http://schemas.microsoft.com/office/drawing/2014/main" id="{306DDAA6-86BA-0DCD-0D3B-6D9CC503438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34456" y="-11368"/>
            <a:ext cx="5143500" cy="4876289"/>
          </a:xfrm>
          <a:prstGeom prst="rect">
            <a:avLst/>
          </a:prstGeom>
          <a:noFill/>
          <a:extLst>
            <a:ext uri="{909E8E84-426E-40DD-AFC4-6F175D3DCCD1}">
              <a14:hiddenFill xmlns:a14="http://schemas.microsoft.com/office/drawing/2010/main">
                <a:solidFill>
                  <a:srgbClr val="FFFFFF"/>
                </a:solidFill>
              </a14:hiddenFill>
            </a:ext>
          </a:extLst>
        </p:spPr>
      </p:pic>
      <p:sp>
        <p:nvSpPr>
          <p:cNvPr id="3" name="Text 3">
            <a:extLst>
              <a:ext uri="{FF2B5EF4-FFF2-40B4-BE49-F238E27FC236}">
                <a16:creationId xmlns:a16="http://schemas.microsoft.com/office/drawing/2014/main" id="{00CDFB0E-5742-167D-0B79-7A60482A30AD}"/>
              </a:ext>
            </a:extLst>
          </p:cNvPr>
          <p:cNvSpPr/>
          <p:nvPr/>
        </p:nvSpPr>
        <p:spPr>
          <a:xfrm>
            <a:off x="3479118" y="4923429"/>
            <a:ext cx="1615507" cy="134076"/>
          </a:xfrm>
          <a:prstGeom prst="rect">
            <a:avLst/>
          </a:prstGeom>
          <a:noFill/>
          <a:ln/>
        </p:spPr>
        <p:txBody>
          <a:bodyPr wrap="none" lIns="0" tIns="0" rIns="0" bIns="0" rtlCol="0" anchor="t">
            <a:spAutoFit/>
          </a:bodyPr>
          <a:lstStyle/>
          <a:p>
            <a:pPr marL="0" indent="0" algn="l">
              <a:lnSpc>
                <a:spcPts val="1100"/>
              </a:lnSpc>
              <a:buNone/>
            </a:pPr>
            <a:r>
              <a:rPr lang="en-US" sz="834" kern="0" spc="1" dirty="0">
                <a:solidFill>
                  <a:srgbClr val="FFC000"/>
                </a:solidFill>
              </a:rPr>
              <a:t>Founded 2025 | Riyadh, Saudi Arabia</a:t>
            </a:r>
            <a:endParaRPr lang="en-US" sz="834" dirty="0">
              <a:solidFill>
                <a:srgbClr val="FFC000"/>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3854" y="0"/>
            <a:ext cx="9144000" cy="5410142"/>
          </a:xfrm>
          <a:prstGeom prst="rect">
            <a:avLst/>
          </a:prstGeom>
        </p:spPr>
      </p:pic>
      <p:sp>
        <p:nvSpPr>
          <p:cNvPr id="3" name="Text 0"/>
          <p:cNvSpPr/>
          <p:nvPr/>
        </p:nvSpPr>
        <p:spPr>
          <a:xfrm>
            <a:off x="571500" y="428625"/>
            <a:ext cx="8572500" cy="466130"/>
          </a:xfrm>
          <a:prstGeom prst="rect">
            <a:avLst/>
          </a:prstGeom>
          <a:noFill/>
          <a:ln/>
        </p:spPr>
        <p:txBody>
          <a:bodyPr wrap="none" lIns="0" tIns="0" rIns="0" bIns="0" rtlCol="0" anchor="t">
            <a:spAutoFit/>
          </a:bodyPr>
          <a:lstStyle/>
          <a:p>
            <a:pPr marL="0" indent="0" algn="l">
              <a:lnSpc>
                <a:spcPts val="3200"/>
              </a:lnSpc>
              <a:buNone/>
            </a:pPr>
            <a:r>
              <a:rPr lang="en-US" sz="2436" b="1" dirty="0">
                <a:solidFill>
                  <a:srgbClr val="8B4513"/>
                </a:solidFill>
              </a:rPr>
              <a:t>Floor Plan &amp; Layout</a:t>
            </a:r>
            <a:endParaRPr lang="en-US" sz="2436" dirty="0"/>
          </a:p>
        </p:txBody>
      </p:sp>
      <p:sp>
        <p:nvSpPr>
          <p:cNvPr id="4" name="Text 1"/>
          <p:cNvSpPr/>
          <p:nvPr/>
        </p:nvSpPr>
        <p:spPr>
          <a:xfrm>
            <a:off x="571500" y="966192"/>
            <a:ext cx="4098879" cy="194284"/>
          </a:xfrm>
          <a:prstGeom prst="rect">
            <a:avLst/>
          </a:prstGeom>
          <a:noFill/>
          <a:ln/>
        </p:spPr>
        <p:txBody>
          <a:bodyPr wrap="none" lIns="0" tIns="0" rIns="0" bIns="0" rtlCol="0" anchor="t">
            <a:spAutoFit/>
          </a:bodyPr>
          <a:lstStyle/>
          <a:p>
            <a:pPr marL="0" indent="0" algn="l">
              <a:lnSpc>
                <a:spcPts val="1600"/>
              </a:lnSpc>
              <a:buNone/>
            </a:pPr>
            <a:r>
              <a:rPr lang="en-US" sz="1193" b="1" i="1" dirty="0">
                <a:solidFill>
                  <a:srgbClr val="C19A6B"/>
                </a:solidFill>
              </a:rPr>
              <a:t>Thoughtfully Designed Layout in order to Maximize Functionality</a:t>
            </a:r>
            <a:endParaRPr lang="en-US" sz="1193" dirty="0"/>
          </a:p>
        </p:txBody>
      </p:sp>
      <p:sp>
        <p:nvSpPr>
          <p:cNvPr id="6" name="Shape 3"/>
          <p:cNvSpPr/>
          <p:nvPr/>
        </p:nvSpPr>
        <p:spPr>
          <a:xfrm>
            <a:off x="5991445" y="4888459"/>
            <a:ext cx="1293448" cy="389334"/>
          </a:xfrm>
          <a:prstGeom prst="rect">
            <a:avLst/>
          </a:prstGeom>
          <a:solidFill>
            <a:srgbClr val="FFFFFF"/>
          </a:solidFill>
          <a:ln/>
        </p:spPr>
        <p:txBody>
          <a:bodyPr/>
          <a:lstStyle/>
          <a:p>
            <a:endParaRPr lang="en-AE"/>
          </a:p>
        </p:txBody>
      </p:sp>
      <p:sp>
        <p:nvSpPr>
          <p:cNvPr id="7" name="Shape 4"/>
          <p:cNvSpPr/>
          <p:nvPr/>
        </p:nvSpPr>
        <p:spPr>
          <a:xfrm>
            <a:off x="542925" y="1535019"/>
            <a:ext cx="45719" cy="3179856"/>
          </a:xfrm>
          <a:prstGeom prst="rect">
            <a:avLst/>
          </a:prstGeom>
          <a:solidFill>
            <a:srgbClr val="C19A6B"/>
          </a:solidFill>
          <a:ln/>
        </p:spPr>
        <p:txBody>
          <a:bodyPr/>
          <a:lstStyle/>
          <a:p>
            <a:endParaRPr lang="en-AE"/>
          </a:p>
        </p:txBody>
      </p:sp>
      <p:pic>
        <p:nvPicPr>
          <p:cNvPr id="8" name="Image 1" descr="preencoded.png"/>
          <p:cNvPicPr>
            <a:picLocks noChangeAspect="1"/>
          </p:cNvPicPr>
          <p:nvPr/>
        </p:nvPicPr>
        <p:blipFill>
          <a:blip r:embed="rId4"/>
          <a:stretch>
            <a:fillRect/>
          </a:stretch>
        </p:blipFill>
        <p:spPr>
          <a:xfrm>
            <a:off x="6134320" y="5011689"/>
            <a:ext cx="171450" cy="142875"/>
          </a:xfrm>
          <a:prstGeom prst="rect">
            <a:avLst/>
          </a:prstGeom>
        </p:spPr>
      </p:pic>
      <p:sp>
        <p:nvSpPr>
          <p:cNvPr id="9" name="Text 5"/>
          <p:cNvSpPr/>
          <p:nvPr/>
        </p:nvSpPr>
        <p:spPr>
          <a:xfrm>
            <a:off x="6412926" y="4995615"/>
            <a:ext cx="713337" cy="145361"/>
          </a:xfrm>
          <a:prstGeom prst="rect">
            <a:avLst/>
          </a:prstGeom>
          <a:noFill/>
          <a:ln/>
        </p:spPr>
        <p:txBody>
          <a:bodyPr wrap="none" lIns="0" tIns="0" rIns="0" bIns="0" rtlCol="0" anchor="t">
            <a:spAutoFit/>
          </a:bodyPr>
          <a:lstStyle/>
          <a:p>
            <a:pPr marL="0" indent="0" algn="l">
              <a:lnSpc>
                <a:spcPts val="1200"/>
              </a:lnSpc>
              <a:buNone/>
            </a:pPr>
            <a:r>
              <a:rPr lang="en-US" sz="885" b="1" dirty="0">
                <a:solidFill>
                  <a:srgbClr val="2C2C2C"/>
                </a:solidFill>
              </a:rPr>
              <a:t>VIP Hall Layout</a:t>
            </a:r>
            <a:endParaRPr lang="en-US" sz="885" dirty="0"/>
          </a:p>
        </p:txBody>
      </p:sp>
      <p:sp>
        <p:nvSpPr>
          <p:cNvPr id="11" name="Shape 7"/>
          <p:cNvSpPr/>
          <p:nvPr/>
        </p:nvSpPr>
        <p:spPr>
          <a:xfrm>
            <a:off x="1536989" y="4888459"/>
            <a:ext cx="28575" cy="389334"/>
          </a:xfrm>
          <a:prstGeom prst="rect">
            <a:avLst/>
          </a:prstGeom>
          <a:solidFill>
            <a:srgbClr val="C19A6B"/>
          </a:solidFill>
          <a:ln/>
        </p:spPr>
        <p:txBody>
          <a:bodyPr/>
          <a:lstStyle/>
          <a:p>
            <a:endParaRPr lang="en-AE"/>
          </a:p>
        </p:txBody>
      </p:sp>
      <p:sp>
        <p:nvSpPr>
          <p:cNvPr id="14" name="Shape 9"/>
          <p:cNvSpPr/>
          <p:nvPr/>
        </p:nvSpPr>
        <p:spPr>
          <a:xfrm>
            <a:off x="1565564" y="4884347"/>
            <a:ext cx="1550840" cy="389334"/>
          </a:xfrm>
          <a:prstGeom prst="rect">
            <a:avLst/>
          </a:prstGeom>
          <a:solidFill>
            <a:srgbClr val="FFFFFF"/>
          </a:solidFill>
          <a:ln/>
        </p:spPr>
        <p:txBody>
          <a:bodyPr/>
          <a:lstStyle/>
          <a:p>
            <a:endParaRPr lang="en-AE"/>
          </a:p>
        </p:txBody>
      </p:sp>
      <p:sp>
        <p:nvSpPr>
          <p:cNvPr id="15" name="Shape 10"/>
          <p:cNvSpPr/>
          <p:nvPr/>
        </p:nvSpPr>
        <p:spPr>
          <a:xfrm>
            <a:off x="5957027" y="4892378"/>
            <a:ext cx="28575" cy="389334"/>
          </a:xfrm>
          <a:prstGeom prst="rect">
            <a:avLst/>
          </a:prstGeom>
          <a:solidFill>
            <a:srgbClr val="C19A6B"/>
          </a:solidFill>
          <a:ln/>
        </p:spPr>
        <p:txBody>
          <a:bodyPr/>
          <a:lstStyle/>
          <a:p>
            <a:endParaRPr lang="en-AE"/>
          </a:p>
        </p:txBody>
      </p:sp>
      <p:pic>
        <p:nvPicPr>
          <p:cNvPr id="16" name="Image 3" descr="preencoded.png"/>
          <p:cNvPicPr>
            <a:picLocks noChangeAspect="1"/>
          </p:cNvPicPr>
          <p:nvPr/>
        </p:nvPicPr>
        <p:blipFill>
          <a:blip r:embed="rId5"/>
          <a:stretch>
            <a:fillRect/>
          </a:stretch>
        </p:blipFill>
        <p:spPr>
          <a:xfrm>
            <a:off x="1708439" y="5007577"/>
            <a:ext cx="171450" cy="142875"/>
          </a:xfrm>
          <a:prstGeom prst="rect">
            <a:avLst/>
          </a:prstGeom>
        </p:spPr>
      </p:pic>
      <p:sp>
        <p:nvSpPr>
          <p:cNvPr id="17" name="Text 11"/>
          <p:cNvSpPr/>
          <p:nvPr/>
        </p:nvSpPr>
        <p:spPr>
          <a:xfrm>
            <a:off x="1987045" y="4991503"/>
            <a:ext cx="798295" cy="145361"/>
          </a:xfrm>
          <a:prstGeom prst="rect">
            <a:avLst/>
          </a:prstGeom>
          <a:noFill/>
          <a:ln/>
        </p:spPr>
        <p:txBody>
          <a:bodyPr wrap="none" lIns="0" tIns="0" rIns="0" bIns="0" rtlCol="0" anchor="t">
            <a:spAutoFit/>
          </a:bodyPr>
          <a:lstStyle/>
          <a:p>
            <a:pPr marL="0" indent="0" algn="l">
              <a:lnSpc>
                <a:spcPts val="1200"/>
              </a:lnSpc>
              <a:buNone/>
            </a:pPr>
            <a:r>
              <a:rPr lang="en-US" sz="885" b="1" dirty="0">
                <a:solidFill>
                  <a:srgbClr val="2C2C2C"/>
                </a:solidFill>
              </a:rPr>
              <a:t>Main Hall Layout</a:t>
            </a:r>
            <a:endParaRPr lang="en-US" sz="885" dirty="0"/>
          </a:p>
        </p:txBody>
      </p:sp>
      <p:sp>
        <p:nvSpPr>
          <p:cNvPr id="22" name="Shape 15"/>
          <p:cNvSpPr/>
          <p:nvPr/>
        </p:nvSpPr>
        <p:spPr>
          <a:xfrm>
            <a:off x="571500" y="1535019"/>
            <a:ext cx="3770165" cy="3179856"/>
          </a:xfrm>
          <a:prstGeom prst="rect">
            <a:avLst/>
          </a:prstGeom>
          <a:solidFill>
            <a:srgbClr val="FFFFFF"/>
          </a:solidFill>
          <a:ln w="9144">
            <a:solidFill>
              <a:srgbClr val="E0DCD5"/>
            </a:solidFill>
            <a:prstDash val="solid"/>
          </a:ln>
        </p:spPr>
        <p:txBody>
          <a:bodyPr/>
          <a:lstStyle/>
          <a:p>
            <a:endParaRPr lang="en-AE" dirty="0"/>
          </a:p>
        </p:txBody>
      </p:sp>
      <p:sp>
        <p:nvSpPr>
          <p:cNvPr id="26" name="Shape 4">
            <a:extLst>
              <a:ext uri="{FF2B5EF4-FFF2-40B4-BE49-F238E27FC236}">
                <a16:creationId xmlns:a16="http://schemas.microsoft.com/office/drawing/2014/main" id="{83BFDAA1-E29B-21E0-A993-BB0F162ECCFE}"/>
              </a:ext>
            </a:extLst>
          </p:cNvPr>
          <p:cNvSpPr/>
          <p:nvPr/>
        </p:nvSpPr>
        <p:spPr>
          <a:xfrm>
            <a:off x="4802337" y="1535019"/>
            <a:ext cx="45719" cy="3179856"/>
          </a:xfrm>
          <a:prstGeom prst="rect">
            <a:avLst/>
          </a:prstGeom>
          <a:solidFill>
            <a:srgbClr val="C19A6B"/>
          </a:solidFill>
          <a:ln/>
        </p:spPr>
        <p:txBody>
          <a:bodyPr/>
          <a:lstStyle/>
          <a:p>
            <a:endParaRPr lang="en-AE"/>
          </a:p>
        </p:txBody>
      </p:sp>
      <p:sp>
        <p:nvSpPr>
          <p:cNvPr id="27" name="Shape 15">
            <a:extLst>
              <a:ext uri="{FF2B5EF4-FFF2-40B4-BE49-F238E27FC236}">
                <a16:creationId xmlns:a16="http://schemas.microsoft.com/office/drawing/2014/main" id="{D5D1ED4C-A80E-202A-A8E7-02415CDA901C}"/>
              </a:ext>
            </a:extLst>
          </p:cNvPr>
          <p:cNvSpPr/>
          <p:nvPr/>
        </p:nvSpPr>
        <p:spPr>
          <a:xfrm>
            <a:off x="4830912" y="1535019"/>
            <a:ext cx="3770165" cy="3179856"/>
          </a:xfrm>
          <a:prstGeom prst="rect">
            <a:avLst/>
          </a:prstGeom>
          <a:solidFill>
            <a:srgbClr val="FFFFFF"/>
          </a:solidFill>
          <a:ln w="9144">
            <a:solidFill>
              <a:srgbClr val="E0DCD5"/>
            </a:solidFill>
            <a:prstDash val="solid"/>
          </a:ln>
        </p:spPr>
        <p:txBody>
          <a:bodyPr/>
          <a:lstStyle/>
          <a:p>
            <a:endParaRPr lang="en-AE"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EC23D9A1-C4C0-9650-B401-18D3D5C608E3}"/>
              </a:ext>
            </a:extLst>
          </p:cNvPr>
          <p:cNvPicPr>
            <a:picLocks noChangeAspect="1"/>
          </p:cNvPicPr>
          <p:nvPr/>
        </p:nvPicPr>
        <p:blipFill>
          <a:blip r:embed="rId2"/>
          <a:stretch>
            <a:fillRect/>
          </a:stretch>
        </p:blipFill>
        <p:spPr>
          <a:xfrm>
            <a:off x="0" y="0"/>
            <a:ext cx="9303327" cy="5410142"/>
          </a:xfrm>
          <a:prstGeom prst="rect">
            <a:avLst/>
          </a:prstGeom>
        </p:spPr>
      </p:pic>
      <p:pic>
        <p:nvPicPr>
          <p:cNvPr id="3" name="Picture 2">
            <a:extLst>
              <a:ext uri="{FF2B5EF4-FFF2-40B4-BE49-F238E27FC236}">
                <a16:creationId xmlns:a16="http://schemas.microsoft.com/office/drawing/2014/main" id="{CE4B9658-86A6-8A41-5B63-C5241B04079B}"/>
              </a:ext>
            </a:extLst>
          </p:cNvPr>
          <p:cNvPicPr>
            <a:picLocks noChangeAspect="1"/>
          </p:cNvPicPr>
          <p:nvPr/>
        </p:nvPicPr>
        <p:blipFill>
          <a:blip r:embed="rId3"/>
          <a:stretch>
            <a:fillRect/>
          </a:stretch>
        </p:blipFill>
        <p:spPr>
          <a:xfrm>
            <a:off x="0" y="845127"/>
            <a:ext cx="9144000" cy="4298372"/>
          </a:xfrm>
          <a:prstGeom prst="rect">
            <a:avLst/>
          </a:prstGeom>
        </p:spPr>
      </p:pic>
      <p:sp>
        <p:nvSpPr>
          <p:cNvPr id="4" name="Text 0">
            <a:extLst>
              <a:ext uri="{FF2B5EF4-FFF2-40B4-BE49-F238E27FC236}">
                <a16:creationId xmlns:a16="http://schemas.microsoft.com/office/drawing/2014/main" id="{06AF80CE-D540-9BFA-6683-855BDDC41476}"/>
              </a:ext>
            </a:extLst>
          </p:cNvPr>
          <p:cNvSpPr/>
          <p:nvPr/>
        </p:nvSpPr>
        <p:spPr>
          <a:xfrm>
            <a:off x="128154" y="316344"/>
            <a:ext cx="3338350" cy="390235"/>
          </a:xfrm>
          <a:prstGeom prst="rect">
            <a:avLst/>
          </a:prstGeom>
          <a:noFill/>
          <a:ln/>
        </p:spPr>
        <p:txBody>
          <a:bodyPr wrap="none" lIns="0" tIns="0" rIns="0" bIns="0" rtlCol="0" anchor="t">
            <a:spAutoFit/>
          </a:bodyPr>
          <a:lstStyle/>
          <a:p>
            <a:pPr marL="0" indent="0" algn="l">
              <a:lnSpc>
                <a:spcPts val="3200"/>
              </a:lnSpc>
              <a:buNone/>
            </a:pPr>
            <a:r>
              <a:rPr lang="en-US" sz="2436" b="1" dirty="0">
                <a:solidFill>
                  <a:srgbClr val="8B4513"/>
                </a:solidFill>
              </a:rPr>
              <a:t>Hangar / Registration Hall</a:t>
            </a:r>
            <a:endParaRPr lang="en-US" sz="2436" dirty="0"/>
          </a:p>
        </p:txBody>
      </p:sp>
    </p:spTree>
    <p:extLst>
      <p:ext uri="{BB962C8B-B14F-4D97-AF65-F5344CB8AC3E}">
        <p14:creationId xmlns:p14="http://schemas.microsoft.com/office/powerpoint/2010/main" val="1934164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9144000" cy="5143500"/>
          </a:xfrm>
          <a:prstGeom prst="rect">
            <a:avLst/>
          </a:prstGeom>
        </p:spPr>
      </p:pic>
      <p:sp>
        <p:nvSpPr>
          <p:cNvPr id="3" name="Text 0"/>
          <p:cNvSpPr/>
          <p:nvPr/>
        </p:nvSpPr>
        <p:spPr>
          <a:xfrm>
            <a:off x="571500" y="428625"/>
            <a:ext cx="8572500" cy="466130"/>
          </a:xfrm>
          <a:prstGeom prst="rect">
            <a:avLst/>
          </a:prstGeom>
          <a:noFill/>
          <a:ln/>
        </p:spPr>
        <p:txBody>
          <a:bodyPr wrap="none" lIns="0" tIns="0" rIns="0" bIns="0" rtlCol="0" anchor="t">
            <a:spAutoFit/>
          </a:bodyPr>
          <a:lstStyle/>
          <a:p>
            <a:pPr marL="0" indent="0" algn="l">
              <a:lnSpc>
                <a:spcPts val="3200"/>
              </a:lnSpc>
              <a:buNone/>
            </a:pPr>
            <a:r>
              <a:rPr lang="en-US" sz="2436" b="1" dirty="0">
                <a:solidFill>
                  <a:srgbClr val="8B4513"/>
                </a:solidFill>
              </a:rPr>
              <a:t>Event Capabilities &amp; Versatility</a:t>
            </a:r>
            <a:endParaRPr lang="en-US" sz="2436" dirty="0"/>
          </a:p>
        </p:txBody>
      </p:sp>
      <p:sp>
        <p:nvSpPr>
          <p:cNvPr id="4" name="Text 1"/>
          <p:cNvSpPr/>
          <p:nvPr/>
        </p:nvSpPr>
        <p:spPr>
          <a:xfrm>
            <a:off x="571500" y="966192"/>
            <a:ext cx="8572500" cy="233958"/>
          </a:xfrm>
          <a:prstGeom prst="rect">
            <a:avLst/>
          </a:prstGeom>
          <a:noFill/>
          <a:ln/>
        </p:spPr>
        <p:txBody>
          <a:bodyPr wrap="none" lIns="0" tIns="0" rIns="0" bIns="0" rtlCol="0" anchor="t">
            <a:spAutoFit/>
          </a:bodyPr>
          <a:lstStyle/>
          <a:p>
            <a:pPr marL="0" indent="0" algn="l">
              <a:lnSpc>
                <a:spcPts val="1600"/>
              </a:lnSpc>
              <a:buNone/>
            </a:pPr>
            <a:r>
              <a:rPr lang="en-US" sz="1193" b="1" i="1" dirty="0">
                <a:solidFill>
                  <a:srgbClr val="C19A6B"/>
                </a:solidFill>
              </a:rPr>
              <a:t>The Ideal Venue for Riyadh's Most Demanding Events</a:t>
            </a:r>
            <a:endParaRPr lang="en-US" sz="1193" dirty="0"/>
          </a:p>
        </p:txBody>
      </p:sp>
      <p:pic>
        <p:nvPicPr>
          <p:cNvPr id="5" name="Image 1" descr="preencoded.png"/>
          <p:cNvPicPr>
            <a:picLocks noChangeAspect="1"/>
          </p:cNvPicPr>
          <p:nvPr/>
        </p:nvPicPr>
        <p:blipFill>
          <a:blip r:embed="rId4"/>
          <a:stretch>
            <a:fillRect/>
          </a:stretch>
        </p:blipFill>
        <p:spPr>
          <a:xfrm>
            <a:off x="571500" y="1414463"/>
            <a:ext cx="228600" cy="228600"/>
          </a:xfrm>
          <a:prstGeom prst="rect">
            <a:avLst/>
          </a:prstGeom>
        </p:spPr>
      </p:pic>
      <p:sp>
        <p:nvSpPr>
          <p:cNvPr id="6" name="Text 2"/>
          <p:cNvSpPr/>
          <p:nvPr/>
        </p:nvSpPr>
        <p:spPr>
          <a:xfrm>
            <a:off x="571500" y="1728788"/>
            <a:ext cx="1894712" cy="233958"/>
          </a:xfrm>
          <a:prstGeom prst="rect">
            <a:avLst/>
          </a:prstGeom>
          <a:noFill/>
          <a:ln/>
        </p:spPr>
        <p:txBody>
          <a:bodyPr wrap="none" lIns="0" tIns="0" rIns="0" bIns="0" rtlCol="0" anchor="t">
            <a:spAutoFit/>
          </a:bodyPr>
          <a:lstStyle/>
          <a:p>
            <a:pPr marL="0" indent="0" algn="l">
              <a:lnSpc>
                <a:spcPts val="1600"/>
              </a:lnSpc>
              <a:buNone/>
            </a:pPr>
            <a:r>
              <a:rPr lang="en-US" sz="1193" b="1" dirty="0">
                <a:solidFill>
                  <a:srgbClr val="2C2C2C"/>
                </a:solidFill>
              </a:rPr>
              <a:t>Collectors' Exhibitions</a:t>
            </a:r>
            <a:endParaRPr lang="en-US" sz="1193" dirty="0"/>
          </a:p>
        </p:txBody>
      </p:sp>
      <p:sp>
        <p:nvSpPr>
          <p:cNvPr id="7" name="Text 3"/>
          <p:cNvSpPr/>
          <p:nvPr/>
        </p:nvSpPr>
        <p:spPr>
          <a:xfrm>
            <a:off x="571500" y="2034183"/>
            <a:ext cx="2381241" cy="914316"/>
          </a:xfrm>
          <a:prstGeom prst="rect">
            <a:avLst/>
          </a:prstGeom>
          <a:noFill/>
          <a:ln/>
        </p:spPr>
        <p:txBody>
          <a:bodyPr wrap="square" lIns="0" tIns="0" rIns="0" bIns="0" rtlCol="0" anchor="t">
            <a:spAutoFit/>
          </a:bodyPr>
          <a:lstStyle/>
          <a:p>
            <a:pPr marL="0" indent="0" algn="just">
              <a:lnSpc>
                <a:spcPts val="1400"/>
              </a:lnSpc>
              <a:buNone/>
            </a:pPr>
            <a:r>
              <a:rPr lang="en-US" sz="834" dirty="0">
                <a:solidFill>
                  <a:srgbClr val="4A4A4A"/>
                </a:solidFill>
              </a:rPr>
              <a:t>Premium environment for trading card games, automotive collections, fine art, </a:t>
            </a:r>
            <a:r>
              <a:rPr lang="en-US" sz="834" dirty="0" err="1">
                <a:solidFill>
                  <a:srgbClr val="4A4A4A"/>
                </a:solidFill>
              </a:rPr>
              <a:t>jewlery</a:t>
            </a:r>
            <a:r>
              <a:rPr lang="en-US" sz="834" dirty="0">
                <a:solidFill>
                  <a:srgbClr val="4A4A4A"/>
                </a:solidFill>
              </a:rPr>
              <a:t> and memorabilia. Features climate-controlled display areas with museum-quality lighting to protect and showcase valuable assets.</a:t>
            </a:r>
            <a:endParaRPr lang="en-US" sz="834" dirty="0"/>
          </a:p>
        </p:txBody>
      </p:sp>
      <p:pic>
        <p:nvPicPr>
          <p:cNvPr id="8" name="Image 2" descr="preencoded.png"/>
          <p:cNvPicPr>
            <a:picLocks noChangeAspect="1"/>
          </p:cNvPicPr>
          <p:nvPr/>
        </p:nvPicPr>
        <p:blipFill>
          <a:blip r:embed="rId5"/>
          <a:stretch>
            <a:fillRect/>
          </a:stretch>
        </p:blipFill>
        <p:spPr>
          <a:xfrm>
            <a:off x="3381366" y="1414463"/>
            <a:ext cx="228600" cy="228600"/>
          </a:xfrm>
          <a:prstGeom prst="rect">
            <a:avLst/>
          </a:prstGeom>
        </p:spPr>
      </p:pic>
      <p:sp>
        <p:nvSpPr>
          <p:cNvPr id="9" name="Text 4"/>
          <p:cNvSpPr/>
          <p:nvPr/>
        </p:nvSpPr>
        <p:spPr>
          <a:xfrm>
            <a:off x="3381366" y="1728788"/>
            <a:ext cx="2026202" cy="233958"/>
          </a:xfrm>
          <a:prstGeom prst="rect">
            <a:avLst/>
          </a:prstGeom>
          <a:noFill/>
          <a:ln/>
        </p:spPr>
        <p:txBody>
          <a:bodyPr wrap="none" lIns="0" tIns="0" rIns="0" bIns="0" rtlCol="0" anchor="t">
            <a:spAutoFit/>
          </a:bodyPr>
          <a:lstStyle/>
          <a:p>
            <a:pPr marL="0" indent="0" algn="l">
              <a:lnSpc>
                <a:spcPts val="1600"/>
              </a:lnSpc>
              <a:buNone/>
            </a:pPr>
            <a:r>
              <a:rPr lang="en-US" sz="1193" b="1" dirty="0">
                <a:solidFill>
                  <a:srgbClr val="2C2C2C"/>
                </a:solidFill>
              </a:rPr>
              <a:t>Conferences &amp; Business</a:t>
            </a:r>
            <a:endParaRPr lang="en-US" sz="1193" dirty="0"/>
          </a:p>
        </p:txBody>
      </p:sp>
      <p:sp>
        <p:nvSpPr>
          <p:cNvPr id="10" name="Text 5"/>
          <p:cNvSpPr/>
          <p:nvPr/>
        </p:nvSpPr>
        <p:spPr>
          <a:xfrm>
            <a:off x="3381366" y="2034183"/>
            <a:ext cx="2381241" cy="914316"/>
          </a:xfrm>
          <a:prstGeom prst="rect">
            <a:avLst/>
          </a:prstGeom>
          <a:noFill/>
          <a:ln/>
        </p:spPr>
        <p:txBody>
          <a:bodyPr wrap="square" lIns="0" tIns="0" rIns="0" bIns="0" rtlCol="0" anchor="t">
            <a:spAutoFit/>
          </a:bodyPr>
          <a:lstStyle/>
          <a:p>
            <a:pPr marL="0" indent="0" algn="just">
              <a:lnSpc>
                <a:spcPts val="1400"/>
              </a:lnSpc>
              <a:buNone/>
            </a:pPr>
            <a:r>
              <a:rPr lang="en-US" sz="834" dirty="0">
                <a:solidFill>
                  <a:srgbClr val="4A4A4A"/>
                </a:solidFill>
              </a:rPr>
              <a:t>Professional meeting spaces, breakout rooms, and main hall configurations support seminars, workshops, product launches, and corporate gatherings of all sizes with full technical support.</a:t>
            </a:r>
            <a:endParaRPr lang="en-US" sz="834" dirty="0"/>
          </a:p>
        </p:txBody>
      </p:sp>
      <p:pic>
        <p:nvPicPr>
          <p:cNvPr id="11" name="Image 3" descr="preencoded.png"/>
          <p:cNvPicPr>
            <a:picLocks noChangeAspect="1"/>
          </p:cNvPicPr>
          <p:nvPr/>
        </p:nvPicPr>
        <p:blipFill>
          <a:blip r:embed="rId6"/>
          <a:stretch>
            <a:fillRect/>
          </a:stretch>
        </p:blipFill>
        <p:spPr>
          <a:xfrm>
            <a:off x="6191231" y="1414463"/>
            <a:ext cx="257175" cy="228600"/>
          </a:xfrm>
          <a:prstGeom prst="rect">
            <a:avLst/>
          </a:prstGeom>
        </p:spPr>
      </p:pic>
      <p:sp>
        <p:nvSpPr>
          <p:cNvPr id="12" name="Text 6"/>
          <p:cNvSpPr/>
          <p:nvPr/>
        </p:nvSpPr>
        <p:spPr>
          <a:xfrm>
            <a:off x="6191231" y="1728788"/>
            <a:ext cx="2234180" cy="233958"/>
          </a:xfrm>
          <a:prstGeom prst="rect">
            <a:avLst/>
          </a:prstGeom>
          <a:noFill/>
          <a:ln/>
        </p:spPr>
        <p:txBody>
          <a:bodyPr wrap="none" lIns="0" tIns="0" rIns="0" bIns="0" rtlCol="0" anchor="t">
            <a:spAutoFit/>
          </a:bodyPr>
          <a:lstStyle/>
          <a:p>
            <a:pPr marL="0" indent="0" algn="l">
              <a:lnSpc>
                <a:spcPts val="1600"/>
              </a:lnSpc>
              <a:buNone/>
            </a:pPr>
            <a:r>
              <a:rPr lang="en-US" sz="1193" b="1" dirty="0">
                <a:solidFill>
                  <a:srgbClr val="2C2C2C"/>
                </a:solidFill>
              </a:rPr>
              <a:t>Trade Shows &amp; Exhibitions</a:t>
            </a:r>
            <a:endParaRPr lang="en-US" sz="1193" dirty="0"/>
          </a:p>
        </p:txBody>
      </p:sp>
      <p:sp>
        <p:nvSpPr>
          <p:cNvPr id="13" name="Text 7"/>
          <p:cNvSpPr/>
          <p:nvPr/>
        </p:nvSpPr>
        <p:spPr>
          <a:xfrm>
            <a:off x="6191231" y="2034183"/>
            <a:ext cx="2381269" cy="914316"/>
          </a:xfrm>
          <a:prstGeom prst="rect">
            <a:avLst/>
          </a:prstGeom>
          <a:noFill/>
          <a:ln/>
        </p:spPr>
        <p:txBody>
          <a:bodyPr wrap="square" lIns="0" tIns="0" rIns="0" bIns="0" rtlCol="0" anchor="t">
            <a:spAutoFit/>
          </a:bodyPr>
          <a:lstStyle/>
          <a:p>
            <a:pPr marL="0" indent="0" algn="just">
              <a:lnSpc>
                <a:spcPts val="1400"/>
              </a:lnSpc>
              <a:buNone/>
            </a:pPr>
            <a:r>
              <a:rPr lang="en-US" sz="834" dirty="0">
                <a:solidFill>
                  <a:srgbClr val="4A4A4A"/>
                </a:solidFill>
              </a:rPr>
              <a:t>Flexible booth systems and spacious layout accommodate exhibitors and thousands of visitors. Integrated wayfinding and registration areas streamline guest flow for large-scale events.</a:t>
            </a:r>
            <a:endParaRPr lang="en-US" sz="834" dirty="0"/>
          </a:p>
        </p:txBody>
      </p:sp>
      <p:pic>
        <p:nvPicPr>
          <p:cNvPr id="14" name="Image 4" descr="preencoded.png"/>
          <p:cNvPicPr>
            <a:picLocks noChangeAspect="1"/>
          </p:cNvPicPr>
          <p:nvPr/>
        </p:nvPicPr>
        <p:blipFill>
          <a:blip r:embed="rId7"/>
          <a:stretch>
            <a:fillRect/>
          </a:stretch>
        </p:blipFill>
        <p:spPr>
          <a:xfrm>
            <a:off x="571500" y="3234249"/>
            <a:ext cx="228600" cy="228600"/>
          </a:xfrm>
          <a:prstGeom prst="rect">
            <a:avLst/>
          </a:prstGeom>
        </p:spPr>
      </p:pic>
      <p:sp>
        <p:nvSpPr>
          <p:cNvPr id="15" name="Text 8"/>
          <p:cNvSpPr/>
          <p:nvPr/>
        </p:nvSpPr>
        <p:spPr>
          <a:xfrm>
            <a:off x="571500" y="3548574"/>
            <a:ext cx="1303204" cy="233958"/>
          </a:xfrm>
          <a:prstGeom prst="rect">
            <a:avLst/>
          </a:prstGeom>
          <a:noFill/>
          <a:ln/>
        </p:spPr>
        <p:txBody>
          <a:bodyPr wrap="none" lIns="0" tIns="0" rIns="0" bIns="0" rtlCol="0" anchor="t">
            <a:spAutoFit/>
          </a:bodyPr>
          <a:lstStyle/>
          <a:p>
            <a:pPr marL="0" indent="0" algn="l">
              <a:lnSpc>
                <a:spcPts val="1600"/>
              </a:lnSpc>
              <a:buNone/>
            </a:pPr>
            <a:r>
              <a:rPr lang="en-US" sz="1193" b="1" dirty="0">
                <a:solidFill>
                  <a:srgbClr val="2C2C2C"/>
                </a:solidFill>
              </a:rPr>
              <a:t>Cultural Events</a:t>
            </a:r>
            <a:endParaRPr lang="en-US" sz="1193" dirty="0"/>
          </a:p>
        </p:txBody>
      </p:sp>
      <p:sp>
        <p:nvSpPr>
          <p:cNvPr id="16" name="Text 9"/>
          <p:cNvSpPr/>
          <p:nvPr/>
        </p:nvSpPr>
        <p:spPr>
          <a:xfrm>
            <a:off x="571500" y="3853969"/>
            <a:ext cx="2381241" cy="731453"/>
          </a:xfrm>
          <a:prstGeom prst="rect">
            <a:avLst/>
          </a:prstGeom>
          <a:noFill/>
          <a:ln/>
        </p:spPr>
        <p:txBody>
          <a:bodyPr wrap="square" lIns="0" tIns="0" rIns="0" bIns="0" rtlCol="0" anchor="t">
            <a:spAutoFit/>
          </a:bodyPr>
          <a:lstStyle/>
          <a:p>
            <a:pPr marL="0" indent="0" algn="just">
              <a:lnSpc>
                <a:spcPts val="1400"/>
              </a:lnSpc>
              <a:buNone/>
            </a:pPr>
            <a:r>
              <a:rPr lang="en-US" sz="834" dirty="0">
                <a:solidFill>
                  <a:srgbClr val="4A4A4A"/>
                </a:solidFill>
              </a:rPr>
              <a:t>Dedicated spaces for Ramadan celebrations, cultural exhibitions, community gatherings, and traditional events that honor Riyadh's rich heritage in a sophisticated setting.</a:t>
            </a:r>
            <a:endParaRPr lang="en-US" sz="834" dirty="0"/>
          </a:p>
        </p:txBody>
      </p:sp>
      <p:pic>
        <p:nvPicPr>
          <p:cNvPr id="17" name="Image 5" descr="preencoded.png"/>
          <p:cNvPicPr>
            <a:picLocks noChangeAspect="1"/>
          </p:cNvPicPr>
          <p:nvPr/>
        </p:nvPicPr>
        <p:blipFill>
          <a:blip r:embed="rId8"/>
          <a:stretch>
            <a:fillRect/>
          </a:stretch>
        </p:blipFill>
        <p:spPr>
          <a:xfrm>
            <a:off x="3381366" y="3234249"/>
            <a:ext cx="228600" cy="228600"/>
          </a:xfrm>
          <a:prstGeom prst="rect">
            <a:avLst/>
          </a:prstGeom>
        </p:spPr>
      </p:pic>
      <p:sp>
        <p:nvSpPr>
          <p:cNvPr id="18" name="Text 10"/>
          <p:cNvSpPr/>
          <p:nvPr/>
        </p:nvSpPr>
        <p:spPr>
          <a:xfrm>
            <a:off x="3381366" y="3548574"/>
            <a:ext cx="2138521" cy="233958"/>
          </a:xfrm>
          <a:prstGeom prst="rect">
            <a:avLst/>
          </a:prstGeom>
          <a:noFill/>
          <a:ln/>
        </p:spPr>
        <p:txBody>
          <a:bodyPr wrap="none" lIns="0" tIns="0" rIns="0" bIns="0" rtlCol="0" anchor="t">
            <a:spAutoFit/>
          </a:bodyPr>
          <a:lstStyle/>
          <a:p>
            <a:pPr marL="0" indent="0" algn="l">
              <a:lnSpc>
                <a:spcPts val="1600"/>
              </a:lnSpc>
              <a:buNone/>
            </a:pPr>
            <a:r>
              <a:rPr lang="en-US" sz="1193" b="1" dirty="0">
                <a:solidFill>
                  <a:srgbClr val="2C2C2C"/>
                </a:solidFill>
              </a:rPr>
              <a:t>Weddings &amp; Celebrations</a:t>
            </a:r>
            <a:endParaRPr lang="en-US" sz="1193" dirty="0"/>
          </a:p>
        </p:txBody>
      </p:sp>
      <p:sp>
        <p:nvSpPr>
          <p:cNvPr id="19" name="Text 11"/>
          <p:cNvSpPr/>
          <p:nvPr/>
        </p:nvSpPr>
        <p:spPr>
          <a:xfrm>
            <a:off x="3381366" y="3853969"/>
            <a:ext cx="2381241" cy="914316"/>
          </a:xfrm>
          <a:prstGeom prst="rect">
            <a:avLst/>
          </a:prstGeom>
          <a:noFill/>
          <a:ln/>
        </p:spPr>
        <p:txBody>
          <a:bodyPr wrap="square" lIns="0" tIns="0" rIns="0" bIns="0" rtlCol="0" anchor="t">
            <a:spAutoFit/>
          </a:bodyPr>
          <a:lstStyle/>
          <a:p>
            <a:pPr marL="0" indent="0" algn="just">
              <a:lnSpc>
                <a:spcPts val="1400"/>
              </a:lnSpc>
              <a:buNone/>
            </a:pPr>
            <a:r>
              <a:rPr lang="en-US" sz="834" dirty="0">
                <a:solidFill>
                  <a:srgbClr val="4A4A4A"/>
                </a:solidFill>
              </a:rPr>
              <a:t>Elegant venues for wedding ceremonies, receptions, engagement parties, and family celebrations. Offers customizable décor options and professional catering coordination for intimate or grand events.</a:t>
            </a:r>
            <a:endParaRPr lang="en-US" sz="834" dirty="0"/>
          </a:p>
        </p:txBody>
      </p:sp>
      <p:pic>
        <p:nvPicPr>
          <p:cNvPr id="20" name="Image 6" descr="preencoded.png"/>
          <p:cNvPicPr>
            <a:picLocks noChangeAspect="1"/>
          </p:cNvPicPr>
          <p:nvPr/>
        </p:nvPicPr>
        <p:blipFill>
          <a:blip r:embed="rId9"/>
          <a:stretch>
            <a:fillRect/>
          </a:stretch>
        </p:blipFill>
        <p:spPr>
          <a:xfrm>
            <a:off x="6191231" y="3234249"/>
            <a:ext cx="285750" cy="228600"/>
          </a:xfrm>
          <a:prstGeom prst="rect">
            <a:avLst/>
          </a:prstGeom>
        </p:spPr>
      </p:pic>
      <p:sp>
        <p:nvSpPr>
          <p:cNvPr id="21" name="Text 12"/>
          <p:cNvSpPr/>
          <p:nvPr/>
        </p:nvSpPr>
        <p:spPr>
          <a:xfrm>
            <a:off x="6191231" y="3548574"/>
            <a:ext cx="1805387" cy="233958"/>
          </a:xfrm>
          <a:prstGeom prst="rect">
            <a:avLst/>
          </a:prstGeom>
          <a:noFill/>
          <a:ln/>
        </p:spPr>
        <p:txBody>
          <a:bodyPr wrap="none" lIns="0" tIns="0" rIns="0" bIns="0" rtlCol="0" anchor="t">
            <a:spAutoFit/>
          </a:bodyPr>
          <a:lstStyle/>
          <a:p>
            <a:pPr marL="0" indent="0" algn="l">
              <a:lnSpc>
                <a:spcPts val="1600"/>
              </a:lnSpc>
              <a:buNone/>
            </a:pPr>
            <a:r>
              <a:rPr lang="en-US" sz="1193" b="1" dirty="0">
                <a:solidFill>
                  <a:srgbClr val="2C2C2C"/>
                </a:solidFill>
              </a:rPr>
              <a:t>Hybrid Programming</a:t>
            </a:r>
            <a:endParaRPr lang="en-US" sz="1193" dirty="0"/>
          </a:p>
        </p:txBody>
      </p:sp>
      <p:sp>
        <p:nvSpPr>
          <p:cNvPr id="22" name="Text 13"/>
          <p:cNvSpPr/>
          <p:nvPr/>
        </p:nvSpPr>
        <p:spPr>
          <a:xfrm>
            <a:off x="6191231" y="3853969"/>
            <a:ext cx="2381269" cy="914316"/>
          </a:xfrm>
          <a:prstGeom prst="rect">
            <a:avLst/>
          </a:prstGeom>
          <a:noFill/>
          <a:ln/>
        </p:spPr>
        <p:txBody>
          <a:bodyPr wrap="square" lIns="0" tIns="0" rIns="0" bIns="0" rtlCol="0" anchor="t">
            <a:spAutoFit/>
          </a:bodyPr>
          <a:lstStyle/>
          <a:p>
            <a:pPr marL="0" indent="0" algn="just">
              <a:lnSpc>
                <a:spcPts val="1400"/>
              </a:lnSpc>
              <a:buNone/>
            </a:pPr>
            <a:r>
              <a:rPr lang="en-US" sz="834" dirty="0">
                <a:solidFill>
                  <a:srgbClr val="4A4A4A"/>
                </a:solidFill>
              </a:rPr>
              <a:t>Simultaneous events in different zones with dedicated meeting rooms for workshops, seminars, and private gatherings running alongside main programming without interference.</a:t>
            </a:r>
            <a:endParaRPr lang="en-US" sz="834"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9144000" cy="5742012"/>
          </a:xfrm>
          <a:prstGeom prst="rect">
            <a:avLst/>
          </a:prstGeom>
        </p:spPr>
      </p:pic>
      <p:sp>
        <p:nvSpPr>
          <p:cNvPr id="3" name="Text 0"/>
          <p:cNvSpPr/>
          <p:nvPr/>
        </p:nvSpPr>
        <p:spPr>
          <a:xfrm>
            <a:off x="571500" y="428625"/>
            <a:ext cx="8572500" cy="466130"/>
          </a:xfrm>
          <a:prstGeom prst="rect">
            <a:avLst/>
          </a:prstGeom>
          <a:noFill/>
          <a:ln/>
        </p:spPr>
        <p:txBody>
          <a:bodyPr wrap="none" lIns="0" tIns="0" rIns="0" bIns="0" rtlCol="0" anchor="t">
            <a:spAutoFit/>
          </a:bodyPr>
          <a:lstStyle/>
          <a:p>
            <a:pPr marL="0" indent="0" algn="l">
              <a:lnSpc>
                <a:spcPts val="3200"/>
              </a:lnSpc>
              <a:buNone/>
            </a:pPr>
            <a:r>
              <a:rPr lang="en-US" sz="2436" b="1" dirty="0">
                <a:solidFill>
                  <a:srgbClr val="8B4513"/>
                </a:solidFill>
              </a:rPr>
              <a:t>The Dunes Gate Advantage</a:t>
            </a:r>
            <a:endParaRPr lang="en-US" sz="2436" dirty="0"/>
          </a:p>
        </p:txBody>
      </p:sp>
      <p:sp>
        <p:nvSpPr>
          <p:cNvPr id="4" name="Text 1"/>
          <p:cNvSpPr/>
          <p:nvPr/>
        </p:nvSpPr>
        <p:spPr>
          <a:xfrm>
            <a:off x="571500" y="966192"/>
            <a:ext cx="8572500" cy="233958"/>
          </a:xfrm>
          <a:prstGeom prst="rect">
            <a:avLst/>
          </a:prstGeom>
          <a:noFill/>
          <a:ln/>
        </p:spPr>
        <p:txBody>
          <a:bodyPr wrap="none" lIns="0" tIns="0" rIns="0" bIns="0" rtlCol="0" anchor="t">
            <a:spAutoFit/>
          </a:bodyPr>
          <a:lstStyle/>
          <a:p>
            <a:pPr marL="0" indent="0" algn="l">
              <a:lnSpc>
                <a:spcPts val="1600"/>
              </a:lnSpc>
              <a:buNone/>
            </a:pPr>
            <a:r>
              <a:rPr lang="en-US" sz="1193" b="1" i="1" dirty="0">
                <a:solidFill>
                  <a:srgbClr val="C19A6B"/>
                </a:solidFill>
              </a:rPr>
              <a:t>Why Leading Organizations Choose Dunes Gate</a:t>
            </a:r>
            <a:endParaRPr lang="en-US" sz="1193" dirty="0"/>
          </a:p>
        </p:txBody>
      </p:sp>
      <p:sp>
        <p:nvSpPr>
          <p:cNvPr id="5" name="Shape 2"/>
          <p:cNvSpPr/>
          <p:nvPr/>
        </p:nvSpPr>
        <p:spPr>
          <a:xfrm>
            <a:off x="571500" y="1343025"/>
            <a:ext cx="428625" cy="428625"/>
          </a:xfrm>
          <a:prstGeom prst="ellipse">
            <a:avLst/>
          </a:prstGeom>
          <a:solidFill>
            <a:srgbClr val="FFFFFF"/>
          </a:solidFill>
          <a:ln w="9144">
            <a:solidFill>
              <a:srgbClr val="C19A6B"/>
            </a:solidFill>
            <a:prstDash val="solid"/>
          </a:ln>
        </p:spPr>
        <p:txBody>
          <a:bodyPr/>
          <a:lstStyle/>
          <a:p>
            <a:endParaRPr lang="en-AE"/>
          </a:p>
        </p:txBody>
      </p:sp>
      <p:pic>
        <p:nvPicPr>
          <p:cNvPr id="6" name="Image 1" descr="preencoded.png"/>
          <p:cNvPicPr>
            <a:picLocks noChangeAspect="1"/>
          </p:cNvPicPr>
          <p:nvPr/>
        </p:nvPicPr>
        <p:blipFill>
          <a:blip r:embed="rId4"/>
          <a:stretch>
            <a:fillRect/>
          </a:stretch>
        </p:blipFill>
        <p:spPr>
          <a:xfrm>
            <a:off x="710803" y="1471613"/>
            <a:ext cx="150019" cy="171450"/>
          </a:xfrm>
          <a:prstGeom prst="rect">
            <a:avLst/>
          </a:prstGeom>
        </p:spPr>
      </p:pic>
      <p:sp>
        <p:nvSpPr>
          <p:cNvPr id="7" name="Shape 3"/>
          <p:cNvSpPr/>
          <p:nvPr/>
        </p:nvSpPr>
        <p:spPr>
          <a:xfrm>
            <a:off x="571500" y="2400300"/>
            <a:ext cx="285750" cy="14288"/>
          </a:xfrm>
          <a:prstGeom prst="rect">
            <a:avLst/>
          </a:prstGeom>
          <a:solidFill>
            <a:srgbClr val="C19A6B"/>
          </a:solidFill>
          <a:ln/>
        </p:spPr>
        <p:txBody>
          <a:bodyPr/>
          <a:lstStyle/>
          <a:p>
            <a:endParaRPr lang="en-AE"/>
          </a:p>
        </p:txBody>
      </p:sp>
      <p:sp>
        <p:nvSpPr>
          <p:cNvPr id="8" name="Text 4"/>
          <p:cNvSpPr/>
          <p:nvPr/>
        </p:nvSpPr>
        <p:spPr>
          <a:xfrm>
            <a:off x="571500" y="1914525"/>
            <a:ext cx="2381241" cy="500063"/>
          </a:xfrm>
          <a:prstGeom prst="rect">
            <a:avLst/>
          </a:prstGeom>
          <a:noFill/>
          <a:ln/>
        </p:spPr>
        <p:txBody>
          <a:bodyPr wrap="square" lIns="0" tIns="0" rIns="0" bIns="85090" rtlCol="0" anchor="t">
            <a:spAutoFit/>
          </a:bodyPr>
          <a:lstStyle/>
          <a:p>
            <a:pPr marL="0" indent="0" algn="l">
              <a:lnSpc>
                <a:spcPts val="1500"/>
              </a:lnSpc>
              <a:buNone/>
            </a:pPr>
            <a:r>
              <a:rPr lang="en-US" sz="1090" b="1" dirty="0">
                <a:solidFill>
                  <a:srgbClr val="2C2C2C"/>
                </a:solidFill>
              </a:rPr>
              <a:t>Led by Collectors &amp; Visionaries</a:t>
            </a:r>
            <a:endParaRPr lang="en-US" sz="1090" dirty="0"/>
          </a:p>
        </p:txBody>
      </p:sp>
      <p:sp>
        <p:nvSpPr>
          <p:cNvPr id="9" name="Text 5"/>
          <p:cNvSpPr/>
          <p:nvPr/>
        </p:nvSpPr>
        <p:spPr>
          <a:xfrm>
            <a:off x="571500" y="2500313"/>
            <a:ext cx="2381241" cy="731453"/>
          </a:xfrm>
          <a:prstGeom prst="rect">
            <a:avLst/>
          </a:prstGeom>
          <a:noFill/>
          <a:ln/>
        </p:spPr>
        <p:txBody>
          <a:bodyPr wrap="square" lIns="0" tIns="0" rIns="0" bIns="0" rtlCol="0" anchor="t">
            <a:spAutoFit/>
          </a:bodyPr>
          <a:lstStyle/>
          <a:p>
            <a:pPr marL="0" indent="0" algn="just">
              <a:lnSpc>
                <a:spcPts val="1400"/>
              </a:lnSpc>
              <a:buNone/>
            </a:pPr>
            <a:r>
              <a:rPr lang="en-US" sz="834" dirty="0">
                <a:solidFill>
                  <a:srgbClr val="4A4A4A"/>
                </a:solidFill>
              </a:rPr>
              <a:t>Our board members are accomplished collectors and business leaders, ensuring every decision reflects a deep understanding of event and market needs.</a:t>
            </a:r>
            <a:endParaRPr lang="en-US" sz="834" dirty="0"/>
          </a:p>
        </p:txBody>
      </p:sp>
      <p:sp>
        <p:nvSpPr>
          <p:cNvPr id="10" name="Shape 6"/>
          <p:cNvSpPr/>
          <p:nvPr/>
        </p:nvSpPr>
        <p:spPr>
          <a:xfrm>
            <a:off x="3381366" y="1343025"/>
            <a:ext cx="428625" cy="428625"/>
          </a:xfrm>
          <a:prstGeom prst="ellipse">
            <a:avLst/>
          </a:prstGeom>
          <a:solidFill>
            <a:srgbClr val="FFFFFF"/>
          </a:solidFill>
          <a:ln w="9144">
            <a:solidFill>
              <a:srgbClr val="C19A6B"/>
            </a:solidFill>
            <a:prstDash val="solid"/>
          </a:ln>
        </p:spPr>
        <p:txBody>
          <a:bodyPr/>
          <a:lstStyle/>
          <a:p>
            <a:endParaRPr lang="en-AE"/>
          </a:p>
        </p:txBody>
      </p:sp>
      <p:pic>
        <p:nvPicPr>
          <p:cNvPr id="11" name="Image 2" descr="preencoded.png"/>
          <p:cNvPicPr>
            <a:picLocks noChangeAspect="1"/>
          </p:cNvPicPr>
          <p:nvPr/>
        </p:nvPicPr>
        <p:blipFill>
          <a:blip r:embed="rId5"/>
          <a:stretch>
            <a:fillRect/>
          </a:stretch>
        </p:blipFill>
        <p:spPr>
          <a:xfrm>
            <a:off x="3509953" y="1471613"/>
            <a:ext cx="171450" cy="171450"/>
          </a:xfrm>
          <a:prstGeom prst="rect">
            <a:avLst/>
          </a:prstGeom>
        </p:spPr>
      </p:pic>
      <p:sp>
        <p:nvSpPr>
          <p:cNvPr id="12" name="Shape 7"/>
          <p:cNvSpPr/>
          <p:nvPr/>
        </p:nvSpPr>
        <p:spPr>
          <a:xfrm>
            <a:off x="3381366" y="2185988"/>
            <a:ext cx="285750" cy="14288"/>
          </a:xfrm>
          <a:prstGeom prst="rect">
            <a:avLst/>
          </a:prstGeom>
          <a:solidFill>
            <a:srgbClr val="C19A6B"/>
          </a:solidFill>
          <a:ln/>
        </p:spPr>
        <p:txBody>
          <a:bodyPr/>
          <a:lstStyle/>
          <a:p>
            <a:endParaRPr lang="en-AE"/>
          </a:p>
        </p:txBody>
      </p:sp>
      <p:sp>
        <p:nvSpPr>
          <p:cNvPr id="13" name="Text 8"/>
          <p:cNvSpPr/>
          <p:nvPr/>
        </p:nvSpPr>
        <p:spPr>
          <a:xfrm>
            <a:off x="3381366" y="1914525"/>
            <a:ext cx="1837255" cy="285750"/>
          </a:xfrm>
          <a:prstGeom prst="rect">
            <a:avLst/>
          </a:prstGeom>
          <a:noFill/>
          <a:ln/>
        </p:spPr>
        <p:txBody>
          <a:bodyPr wrap="square" lIns="0" tIns="0" rIns="0" bIns="85090" rtlCol="0" anchor="t">
            <a:spAutoFit/>
          </a:bodyPr>
          <a:lstStyle/>
          <a:p>
            <a:pPr marL="0" indent="0" algn="l">
              <a:lnSpc>
                <a:spcPts val="1500"/>
              </a:lnSpc>
              <a:buNone/>
            </a:pPr>
            <a:r>
              <a:rPr lang="en-US" sz="1090" b="1" dirty="0">
                <a:solidFill>
                  <a:srgbClr val="2C2C2C"/>
                </a:solidFill>
              </a:rPr>
              <a:t>Preservation Standards</a:t>
            </a:r>
            <a:endParaRPr lang="en-US" sz="1090" dirty="0"/>
          </a:p>
        </p:txBody>
      </p:sp>
      <p:sp>
        <p:nvSpPr>
          <p:cNvPr id="14" name="Text 9"/>
          <p:cNvSpPr/>
          <p:nvPr/>
        </p:nvSpPr>
        <p:spPr>
          <a:xfrm>
            <a:off x="3381366" y="2286000"/>
            <a:ext cx="2381241" cy="731453"/>
          </a:xfrm>
          <a:prstGeom prst="rect">
            <a:avLst/>
          </a:prstGeom>
          <a:noFill/>
          <a:ln/>
        </p:spPr>
        <p:txBody>
          <a:bodyPr wrap="square" lIns="0" tIns="0" rIns="0" bIns="0" rtlCol="0" anchor="t">
            <a:spAutoFit/>
          </a:bodyPr>
          <a:lstStyle/>
          <a:p>
            <a:pPr marL="0" indent="0" algn="just">
              <a:lnSpc>
                <a:spcPts val="1400"/>
              </a:lnSpc>
              <a:buNone/>
            </a:pPr>
            <a:r>
              <a:rPr lang="en-US" sz="834" dirty="0">
                <a:solidFill>
                  <a:srgbClr val="4A4A4A"/>
                </a:solidFill>
              </a:rPr>
              <a:t>State-of-the-art climate control, security systems, and professional handling protocols preserve the value and integrity of collections and ensure guest safety.</a:t>
            </a:r>
            <a:endParaRPr lang="en-US" sz="834" dirty="0"/>
          </a:p>
        </p:txBody>
      </p:sp>
      <p:sp>
        <p:nvSpPr>
          <p:cNvPr id="15" name="Shape 10"/>
          <p:cNvSpPr/>
          <p:nvPr/>
        </p:nvSpPr>
        <p:spPr>
          <a:xfrm>
            <a:off x="6191231" y="1343025"/>
            <a:ext cx="428625" cy="428625"/>
          </a:xfrm>
          <a:prstGeom prst="ellipse">
            <a:avLst/>
          </a:prstGeom>
          <a:solidFill>
            <a:srgbClr val="FFFFFF"/>
          </a:solidFill>
          <a:ln w="9144">
            <a:solidFill>
              <a:srgbClr val="C19A6B"/>
            </a:solidFill>
            <a:prstDash val="solid"/>
          </a:ln>
        </p:spPr>
        <p:txBody>
          <a:bodyPr/>
          <a:lstStyle/>
          <a:p>
            <a:endParaRPr lang="en-AE"/>
          </a:p>
        </p:txBody>
      </p:sp>
      <p:pic>
        <p:nvPicPr>
          <p:cNvPr id="16" name="Image 3" descr="preencoded.png"/>
          <p:cNvPicPr>
            <a:picLocks noChangeAspect="1"/>
          </p:cNvPicPr>
          <p:nvPr/>
        </p:nvPicPr>
        <p:blipFill>
          <a:blip r:embed="rId6"/>
          <a:stretch>
            <a:fillRect/>
          </a:stretch>
        </p:blipFill>
        <p:spPr>
          <a:xfrm>
            <a:off x="6309103" y="1471613"/>
            <a:ext cx="192881" cy="171450"/>
          </a:xfrm>
          <a:prstGeom prst="rect">
            <a:avLst/>
          </a:prstGeom>
        </p:spPr>
      </p:pic>
      <p:sp>
        <p:nvSpPr>
          <p:cNvPr id="17" name="Shape 11"/>
          <p:cNvSpPr/>
          <p:nvPr/>
        </p:nvSpPr>
        <p:spPr>
          <a:xfrm>
            <a:off x="6191231" y="2185988"/>
            <a:ext cx="285750" cy="14288"/>
          </a:xfrm>
          <a:prstGeom prst="rect">
            <a:avLst/>
          </a:prstGeom>
          <a:solidFill>
            <a:srgbClr val="C19A6B"/>
          </a:solidFill>
          <a:ln/>
        </p:spPr>
        <p:txBody>
          <a:bodyPr/>
          <a:lstStyle/>
          <a:p>
            <a:endParaRPr lang="en-AE"/>
          </a:p>
        </p:txBody>
      </p:sp>
      <p:sp>
        <p:nvSpPr>
          <p:cNvPr id="18" name="Text 12"/>
          <p:cNvSpPr/>
          <p:nvPr/>
        </p:nvSpPr>
        <p:spPr>
          <a:xfrm>
            <a:off x="6191231" y="1914525"/>
            <a:ext cx="1764171" cy="285750"/>
          </a:xfrm>
          <a:prstGeom prst="rect">
            <a:avLst/>
          </a:prstGeom>
          <a:noFill/>
          <a:ln/>
        </p:spPr>
        <p:txBody>
          <a:bodyPr wrap="square" lIns="0" tIns="0" rIns="0" bIns="85090" rtlCol="0" anchor="t">
            <a:spAutoFit/>
          </a:bodyPr>
          <a:lstStyle/>
          <a:p>
            <a:pPr marL="0" indent="0" algn="l">
              <a:lnSpc>
                <a:spcPts val="1500"/>
              </a:lnSpc>
              <a:buNone/>
            </a:pPr>
            <a:r>
              <a:rPr lang="en-US" sz="1090" b="1" dirty="0">
                <a:solidFill>
                  <a:srgbClr val="2C2C2C"/>
                </a:solidFill>
              </a:rPr>
              <a:t>Prime Riyadh Location</a:t>
            </a:r>
            <a:endParaRPr lang="en-US" sz="1090" dirty="0"/>
          </a:p>
        </p:txBody>
      </p:sp>
      <p:sp>
        <p:nvSpPr>
          <p:cNvPr id="19" name="Text 13"/>
          <p:cNvSpPr/>
          <p:nvPr/>
        </p:nvSpPr>
        <p:spPr>
          <a:xfrm>
            <a:off x="6191231" y="2286000"/>
            <a:ext cx="2381269" cy="548590"/>
          </a:xfrm>
          <a:prstGeom prst="rect">
            <a:avLst/>
          </a:prstGeom>
          <a:noFill/>
          <a:ln/>
        </p:spPr>
        <p:txBody>
          <a:bodyPr wrap="square" lIns="0" tIns="0" rIns="0" bIns="0" rtlCol="0" anchor="t">
            <a:spAutoFit/>
          </a:bodyPr>
          <a:lstStyle/>
          <a:p>
            <a:pPr marL="0" indent="0" algn="just">
              <a:lnSpc>
                <a:spcPts val="1400"/>
              </a:lnSpc>
              <a:buNone/>
            </a:pPr>
            <a:r>
              <a:rPr lang="en-US" sz="834" dirty="0">
                <a:solidFill>
                  <a:srgbClr val="4A4A4A"/>
                </a:solidFill>
              </a:rPr>
              <a:t>Strategically positioned for accessibility, prestige, and connection to Riyadh's vibrant business and cultural community.</a:t>
            </a:r>
            <a:endParaRPr lang="en-US" sz="834" dirty="0"/>
          </a:p>
        </p:txBody>
      </p:sp>
      <p:sp>
        <p:nvSpPr>
          <p:cNvPr id="20" name="Shape 14"/>
          <p:cNvSpPr/>
          <p:nvPr/>
        </p:nvSpPr>
        <p:spPr>
          <a:xfrm>
            <a:off x="571500" y="3567522"/>
            <a:ext cx="428625" cy="428625"/>
          </a:xfrm>
          <a:prstGeom prst="ellipse">
            <a:avLst/>
          </a:prstGeom>
          <a:solidFill>
            <a:srgbClr val="FFFFFF"/>
          </a:solidFill>
          <a:ln w="9144">
            <a:solidFill>
              <a:srgbClr val="C19A6B"/>
            </a:solidFill>
            <a:prstDash val="solid"/>
          </a:ln>
        </p:spPr>
        <p:txBody>
          <a:bodyPr/>
          <a:lstStyle/>
          <a:p>
            <a:endParaRPr lang="en-AE"/>
          </a:p>
        </p:txBody>
      </p:sp>
      <p:pic>
        <p:nvPicPr>
          <p:cNvPr id="21" name="Image 4" descr="preencoded.png"/>
          <p:cNvPicPr>
            <a:picLocks noChangeAspect="1"/>
          </p:cNvPicPr>
          <p:nvPr/>
        </p:nvPicPr>
        <p:blipFill>
          <a:blip r:embed="rId7"/>
          <a:stretch>
            <a:fillRect/>
          </a:stretch>
        </p:blipFill>
        <p:spPr>
          <a:xfrm>
            <a:off x="678656" y="3696109"/>
            <a:ext cx="214313" cy="171450"/>
          </a:xfrm>
          <a:prstGeom prst="rect">
            <a:avLst/>
          </a:prstGeom>
        </p:spPr>
      </p:pic>
      <p:sp>
        <p:nvSpPr>
          <p:cNvPr id="22" name="Shape 15"/>
          <p:cNvSpPr/>
          <p:nvPr/>
        </p:nvSpPr>
        <p:spPr>
          <a:xfrm>
            <a:off x="571500" y="4410484"/>
            <a:ext cx="285750" cy="14288"/>
          </a:xfrm>
          <a:prstGeom prst="rect">
            <a:avLst/>
          </a:prstGeom>
          <a:solidFill>
            <a:srgbClr val="C19A6B"/>
          </a:solidFill>
          <a:ln/>
        </p:spPr>
        <p:txBody>
          <a:bodyPr/>
          <a:lstStyle/>
          <a:p>
            <a:endParaRPr lang="en-AE"/>
          </a:p>
        </p:txBody>
      </p:sp>
      <p:sp>
        <p:nvSpPr>
          <p:cNvPr id="23" name="Text 16"/>
          <p:cNvSpPr/>
          <p:nvPr/>
        </p:nvSpPr>
        <p:spPr>
          <a:xfrm>
            <a:off x="571500" y="4139022"/>
            <a:ext cx="1675042" cy="285750"/>
          </a:xfrm>
          <a:prstGeom prst="rect">
            <a:avLst/>
          </a:prstGeom>
          <a:noFill/>
          <a:ln/>
        </p:spPr>
        <p:txBody>
          <a:bodyPr wrap="square" lIns="0" tIns="0" rIns="0" bIns="85090" rtlCol="0" anchor="t">
            <a:spAutoFit/>
          </a:bodyPr>
          <a:lstStyle/>
          <a:p>
            <a:pPr marL="0" indent="0" algn="l">
              <a:lnSpc>
                <a:spcPts val="1500"/>
              </a:lnSpc>
              <a:buNone/>
            </a:pPr>
            <a:r>
              <a:rPr lang="en-US" sz="1090" b="1" dirty="0">
                <a:solidFill>
                  <a:srgbClr val="2C2C2C"/>
                </a:solidFill>
              </a:rPr>
              <a:t>Exclusive Community</a:t>
            </a:r>
            <a:endParaRPr lang="en-US" sz="1090" dirty="0"/>
          </a:p>
        </p:txBody>
      </p:sp>
      <p:sp>
        <p:nvSpPr>
          <p:cNvPr id="24" name="Text 17"/>
          <p:cNvSpPr/>
          <p:nvPr/>
        </p:nvSpPr>
        <p:spPr>
          <a:xfrm>
            <a:off x="571500" y="4510497"/>
            <a:ext cx="2381241" cy="522002"/>
          </a:xfrm>
          <a:prstGeom prst="rect">
            <a:avLst/>
          </a:prstGeom>
          <a:noFill/>
          <a:ln/>
        </p:spPr>
        <p:txBody>
          <a:bodyPr wrap="square" lIns="0" tIns="0" rIns="0" bIns="0" rtlCol="0" anchor="t">
            <a:spAutoFit/>
          </a:bodyPr>
          <a:lstStyle/>
          <a:p>
            <a:pPr marL="0" indent="0" algn="just">
              <a:lnSpc>
                <a:spcPts val="1400"/>
              </a:lnSpc>
              <a:buNone/>
            </a:pPr>
            <a:r>
              <a:rPr lang="en-US" sz="834" dirty="0"/>
              <a:t>Join a network of VIPs, collectors, businesses, and cultural organizations for collaboration and premium event experiences.</a:t>
            </a:r>
          </a:p>
        </p:txBody>
      </p:sp>
      <p:sp>
        <p:nvSpPr>
          <p:cNvPr id="25" name="Shape 18"/>
          <p:cNvSpPr/>
          <p:nvPr/>
        </p:nvSpPr>
        <p:spPr>
          <a:xfrm>
            <a:off x="3381366" y="3567522"/>
            <a:ext cx="428625" cy="428625"/>
          </a:xfrm>
          <a:prstGeom prst="ellipse">
            <a:avLst/>
          </a:prstGeom>
          <a:solidFill>
            <a:srgbClr val="FFFFFF"/>
          </a:solidFill>
          <a:ln w="9144">
            <a:solidFill>
              <a:srgbClr val="C19A6B"/>
            </a:solidFill>
            <a:prstDash val="solid"/>
          </a:ln>
        </p:spPr>
        <p:txBody>
          <a:bodyPr/>
          <a:lstStyle/>
          <a:p>
            <a:endParaRPr lang="en-AE"/>
          </a:p>
        </p:txBody>
      </p:sp>
      <p:pic>
        <p:nvPicPr>
          <p:cNvPr id="26" name="Image 5" descr="preencoded.png"/>
          <p:cNvPicPr>
            <a:picLocks noChangeAspect="1"/>
          </p:cNvPicPr>
          <p:nvPr/>
        </p:nvPicPr>
        <p:blipFill>
          <a:blip r:embed="rId8"/>
          <a:stretch>
            <a:fillRect/>
          </a:stretch>
        </p:blipFill>
        <p:spPr>
          <a:xfrm>
            <a:off x="3509953" y="3696109"/>
            <a:ext cx="171450" cy="171450"/>
          </a:xfrm>
          <a:prstGeom prst="rect">
            <a:avLst/>
          </a:prstGeom>
        </p:spPr>
      </p:pic>
      <p:sp>
        <p:nvSpPr>
          <p:cNvPr id="27" name="Shape 19"/>
          <p:cNvSpPr/>
          <p:nvPr/>
        </p:nvSpPr>
        <p:spPr>
          <a:xfrm>
            <a:off x="3381366" y="4410484"/>
            <a:ext cx="285750" cy="14288"/>
          </a:xfrm>
          <a:prstGeom prst="rect">
            <a:avLst/>
          </a:prstGeom>
          <a:solidFill>
            <a:srgbClr val="C19A6B"/>
          </a:solidFill>
          <a:ln/>
        </p:spPr>
        <p:txBody>
          <a:bodyPr/>
          <a:lstStyle/>
          <a:p>
            <a:endParaRPr lang="en-AE"/>
          </a:p>
        </p:txBody>
      </p:sp>
      <p:sp>
        <p:nvSpPr>
          <p:cNvPr id="28" name="Text 20"/>
          <p:cNvSpPr/>
          <p:nvPr/>
        </p:nvSpPr>
        <p:spPr>
          <a:xfrm>
            <a:off x="3381366" y="4139022"/>
            <a:ext cx="1822772" cy="285750"/>
          </a:xfrm>
          <a:prstGeom prst="rect">
            <a:avLst/>
          </a:prstGeom>
          <a:noFill/>
          <a:ln/>
        </p:spPr>
        <p:txBody>
          <a:bodyPr wrap="square" lIns="0" tIns="0" rIns="0" bIns="85090" rtlCol="0" anchor="t">
            <a:spAutoFit/>
          </a:bodyPr>
          <a:lstStyle/>
          <a:p>
            <a:pPr marL="0" indent="0" algn="l">
              <a:lnSpc>
                <a:spcPts val="1500"/>
              </a:lnSpc>
              <a:buNone/>
            </a:pPr>
            <a:r>
              <a:rPr lang="en-US" sz="1090" b="1" dirty="0">
                <a:solidFill>
                  <a:srgbClr val="2C2C2C"/>
                </a:solidFill>
              </a:rPr>
              <a:t>Comprehensive Service</a:t>
            </a:r>
            <a:endParaRPr lang="en-US" sz="1090" dirty="0"/>
          </a:p>
        </p:txBody>
      </p:sp>
      <p:sp>
        <p:nvSpPr>
          <p:cNvPr id="29" name="Text 21"/>
          <p:cNvSpPr/>
          <p:nvPr/>
        </p:nvSpPr>
        <p:spPr>
          <a:xfrm>
            <a:off x="3381366" y="4510497"/>
            <a:ext cx="2381241" cy="731453"/>
          </a:xfrm>
          <a:prstGeom prst="rect">
            <a:avLst/>
          </a:prstGeom>
          <a:noFill/>
          <a:ln/>
        </p:spPr>
        <p:txBody>
          <a:bodyPr wrap="square" lIns="0" tIns="0" rIns="0" bIns="0" rtlCol="0" anchor="t">
            <a:spAutoFit/>
          </a:bodyPr>
          <a:lstStyle/>
          <a:p>
            <a:pPr marL="0" indent="0" algn="just">
              <a:lnSpc>
                <a:spcPts val="1400"/>
              </a:lnSpc>
              <a:buNone/>
            </a:pPr>
            <a:r>
              <a:rPr lang="en-US" sz="834" dirty="0">
                <a:solidFill>
                  <a:srgbClr val="4A4A4A"/>
                </a:solidFill>
              </a:rPr>
              <a:t>Professional management handles administrative, technical, and hospitality details, allowing you to focus on your event's success.</a:t>
            </a:r>
            <a:endParaRPr lang="en-US" sz="834" dirty="0"/>
          </a:p>
        </p:txBody>
      </p:sp>
      <p:sp>
        <p:nvSpPr>
          <p:cNvPr id="30" name="Shape 22"/>
          <p:cNvSpPr/>
          <p:nvPr/>
        </p:nvSpPr>
        <p:spPr>
          <a:xfrm>
            <a:off x="6191231" y="3567522"/>
            <a:ext cx="428625" cy="428625"/>
          </a:xfrm>
          <a:prstGeom prst="ellipse">
            <a:avLst/>
          </a:prstGeom>
          <a:solidFill>
            <a:srgbClr val="FFFFFF"/>
          </a:solidFill>
          <a:ln w="9144">
            <a:solidFill>
              <a:srgbClr val="C19A6B"/>
            </a:solidFill>
            <a:prstDash val="solid"/>
          </a:ln>
        </p:spPr>
        <p:txBody>
          <a:bodyPr/>
          <a:lstStyle/>
          <a:p>
            <a:endParaRPr lang="en-AE"/>
          </a:p>
        </p:txBody>
      </p:sp>
      <p:pic>
        <p:nvPicPr>
          <p:cNvPr id="31" name="Image 6" descr="preencoded.png"/>
          <p:cNvPicPr>
            <a:picLocks noChangeAspect="1"/>
          </p:cNvPicPr>
          <p:nvPr/>
        </p:nvPicPr>
        <p:blipFill>
          <a:blip r:embed="rId9"/>
          <a:stretch>
            <a:fillRect/>
          </a:stretch>
        </p:blipFill>
        <p:spPr>
          <a:xfrm>
            <a:off x="6330535" y="3696109"/>
            <a:ext cx="150019" cy="171450"/>
          </a:xfrm>
          <a:prstGeom prst="rect">
            <a:avLst/>
          </a:prstGeom>
        </p:spPr>
      </p:pic>
      <p:sp>
        <p:nvSpPr>
          <p:cNvPr id="32" name="Shape 23"/>
          <p:cNvSpPr/>
          <p:nvPr/>
        </p:nvSpPr>
        <p:spPr>
          <a:xfrm>
            <a:off x="6191231" y="4410484"/>
            <a:ext cx="285750" cy="14288"/>
          </a:xfrm>
          <a:prstGeom prst="rect">
            <a:avLst/>
          </a:prstGeom>
          <a:solidFill>
            <a:srgbClr val="C19A6B"/>
          </a:solidFill>
          <a:ln/>
        </p:spPr>
        <p:txBody>
          <a:bodyPr/>
          <a:lstStyle/>
          <a:p>
            <a:endParaRPr lang="en-AE"/>
          </a:p>
        </p:txBody>
      </p:sp>
      <p:sp>
        <p:nvSpPr>
          <p:cNvPr id="33" name="Text 24"/>
          <p:cNvSpPr/>
          <p:nvPr/>
        </p:nvSpPr>
        <p:spPr>
          <a:xfrm>
            <a:off x="6191231" y="4139022"/>
            <a:ext cx="1581531" cy="285750"/>
          </a:xfrm>
          <a:prstGeom prst="rect">
            <a:avLst/>
          </a:prstGeom>
          <a:noFill/>
          <a:ln/>
        </p:spPr>
        <p:txBody>
          <a:bodyPr wrap="square" lIns="0" tIns="0" rIns="0" bIns="85090" rtlCol="0" anchor="t">
            <a:spAutoFit/>
          </a:bodyPr>
          <a:lstStyle/>
          <a:p>
            <a:pPr marL="0" indent="0" algn="l">
              <a:lnSpc>
                <a:spcPts val="1500"/>
              </a:lnSpc>
              <a:buNone/>
            </a:pPr>
            <a:r>
              <a:rPr lang="en-US" sz="1090" b="1" dirty="0">
                <a:solidFill>
                  <a:srgbClr val="2C2C2C"/>
                </a:solidFill>
              </a:rPr>
              <a:t>Secure Environment</a:t>
            </a:r>
            <a:endParaRPr lang="en-US" sz="1090" dirty="0"/>
          </a:p>
        </p:txBody>
      </p:sp>
      <p:sp>
        <p:nvSpPr>
          <p:cNvPr id="34" name="Text 25"/>
          <p:cNvSpPr/>
          <p:nvPr/>
        </p:nvSpPr>
        <p:spPr>
          <a:xfrm>
            <a:off x="6191231" y="4510497"/>
            <a:ext cx="2381269" cy="731453"/>
          </a:xfrm>
          <a:prstGeom prst="rect">
            <a:avLst/>
          </a:prstGeom>
          <a:noFill/>
          <a:ln/>
        </p:spPr>
        <p:txBody>
          <a:bodyPr wrap="square" lIns="0" tIns="0" rIns="0" bIns="0" rtlCol="0" anchor="t">
            <a:spAutoFit/>
          </a:bodyPr>
          <a:lstStyle/>
          <a:p>
            <a:pPr marL="0" indent="0" algn="just">
              <a:lnSpc>
                <a:spcPts val="1400"/>
              </a:lnSpc>
              <a:buNone/>
            </a:pPr>
            <a:r>
              <a:rPr lang="en-US" sz="834" dirty="0">
                <a:solidFill>
                  <a:srgbClr val="4A4A4A"/>
                </a:solidFill>
              </a:rPr>
              <a:t>A premium, professionally managed facility designed to provide complete peace of mind for high-value collections and distinguished guests.</a:t>
            </a:r>
            <a:endParaRPr lang="en-US" sz="834" dirty="0"/>
          </a:p>
        </p:txBody>
      </p:sp>
      <p:sp>
        <p:nvSpPr>
          <p:cNvPr id="35" name="Text 26"/>
          <p:cNvSpPr/>
          <p:nvPr/>
        </p:nvSpPr>
        <p:spPr>
          <a:xfrm>
            <a:off x="7872887" y="5606281"/>
            <a:ext cx="699613" cy="135731"/>
          </a:xfrm>
          <a:prstGeom prst="rect">
            <a:avLst/>
          </a:prstGeom>
          <a:noFill/>
          <a:ln/>
        </p:spPr>
        <p:txBody>
          <a:bodyPr wrap="none" lIns="0" tIns="0" rIns="0" bIns="0" rtlCol="0" anchor="t">
            <a:spAutoFit/>
          </a:bodyPr>
          <a:lstStyle/>
          <a:p>
            <a:pPr marL="0" indent="0" algn="l">
              <a:lnSpc>
                <a:spcPts val="900"/>
              </a:lnSpc>
              <a:buNone/>
            </a:pPr>
            <a:r>
              <a:rPr lang="en-US" sz="727" kern="0" spc="1" dirty="0">
                <a:solidFill>
                  <a:srgbClr val="8B4513">
                    <a:alpha val="70000"/>
                  </a:srgbClr>
                </a:solidFill>
              </a:rPr>
              <a:t>DUNES GATE</a:t>
            </a:r>
            <a:endParaRPr lang="en-US" sz="727"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13062"/>
            <a:ext cx="9144000" cy="5631061"/>
          </a:xfrm>
          <a:prstGeom prst="rect">
            <a:avLst/>
          </a:prstGeom>
        </p:spPr>
      </p:pic>
      <p:sp>
        <p:nvSpPr>
          <p:cNvPr id="3" name="Text 0"/>
          <p:cNvSpPr/>
          <p:nvPr/>
        </p:nvSpPr>
        <p:spPr>
          <a:xfrm>
            <a:off x="571500" y="428625"/>
            <a:ext cx="8572500" cy="466130"/>
          </a:xfrm>
          <a:prstGeom prst="rect">
            <a:avLst/>
          </a:prstGeom>
          <a:noFill/>
          <a:ln/>
        </p:spPr>
        <p:txBody>
          <a:bodyPr wrap="none" lIns="0" tIns="0" rIns="0" bIns="0" rtlCol="0" anchor="t">
            <a:spAutoFit/>
          </a:bodyPr>
          <a:lstStyle/>
          <a:p>
            <a:pPr marL="0" indent="0" algn="l">
              <a:lnSpc>
                <a:spcPts val="3200"/>
              </a:lnSpc>
              <a:buNone/>
            </a:pPr>
            <a:r>
              <a:rPr lang="en-US" sz="2436" b="1" dirty="0">
                <a:solidFill>
                  <a:srgbClr val="8B4513"/>
                </a:solidFill>
              </a:rPr>
              <a:t>Service Offerings &amp; Pricing</a:t>
            </a:r>
            <a:endParaRPr lang="en-US" sz="2436" dirty="0"/>
          </a:p>
        </p:txBody>
      </p:sp>
      <p:sp>
        <p:nvSpPr>
          <p:cNvPr id="4" name="Text 1"/>
          <p:cNvSpPr/>
          <p:nvPr/>
        </p:nvSpPr>
        <p:spPr>
          <a:xfrm>
            <a:off x="571500" y="966192"/>
            <a:ext cx="8572500" cy="233958"/>
          </a:xfrm>
          <a:prstGeom prst="rect">
            <a:avLst/>
          </a:prstGeom>
          <a:noFill/>
          <a:ln/>
        </p:spPr>
        <p:txBody>
          <a:bodyPr wrap="none" lIns="0" tIns="0" rIns="0" bIns="0" rtlCol="0" anchor="t">
            <a:spAutoFit/>
          </a:bodyPr>
          <a:lstStyle/>
          <a:p>
            <a:pPr marL="0" indent="0" algn="l">
              <a:lnSpc>
                <a:spcPts val="1600"/>
              </a:lnSpc>
              <a:buNone/>
            </a:pPr>
            <a:r>
              <a:rPr lang="en-US" sz="1193" b="1" i="1" dirty="0">
                <a:solidFill>
                  <a:srgbClr val="C19A6B"/>
                </a:solidFill>
              </a:rPr>
              <a:t>Flexible Pricing for Every Event Type and Budget</a:t>
            </a:r>
            <a:endParaRPr lang="en-US" sz="1193" dirty="0"/>
          </a:p>
        </p:txBody>
      </p:sp>
      <p:sp>
        <p:nvSpPr>
          <p:cNvPr id="5" name="Shape 2"/>
          <p:cNvSpPr/>
          <p:nvPr/>
        </p:nvSpPr>
        <p:spPr>
          <a:xfrm>
            <a:off x="571500" y="1485900"/>
            <a:ext cx="8001000" cy="2563586"/>
          </a:xfrm>
          <a:prstGeom prst="rect">
            <a:avLst/>
          </a:prstGeom>
          <a:solidFill>
            <a:srgbClr val="FFFFFF"/>
          </a:solidFill>
          <a:ln/>
        </p:spPr>
        <p:txBody>
          <a:bodyPr/>
          <a:lstStyle/>
          <a:p>
            <a:endParaRPr lang="en-AE"/>
          </a:p>
        </p:txBody>
      </p:sp>
      <p:sp>
        <p:nvSpPr>
          <p:cNvPr id="6" name="Shape 3"/>
          <p:cNvSpPr/>
          <p:nvPr/>
        </p:nvSpPr>
        <p:spPr>
          <a:xfrm>
            <a:off x="571500" y="1485900"/>
            <a:ext cx="2000250" cy="385763"/>
          </a:xfrm>
          <a:prstGeom prst="rect">
            <a:avLst/>
          </a:prstGeom>
          <a:solidFill>
            <a:srgbClr val="8B4513"/>
          </a:solidFill>
          <a:ln/>
        </p:spPr>
        <p:txBody>
          <a:bodyPr/>
          <a:lstStyle/>
          <a:p>
            <a:endParaRPr lang="en-AE"/>
          </a:p>
        </p:txBody>
      </p:sp>
      <p:sp>
        <p:nvSpPr>
          <p:cNvPr id="7" name="Text 4"/>
          <p:cNvSpPr/>
          <p:nvPr/>
        </p:nvSpPr>
        <p:spPr>
          <a:xfrm>
            <a:off x="571500" y="1485900"/>
            <a:ext cx="2000250" cy="385763"/>
          </a:xfrm>
          <a:prstGeom prst="rect">
            <a:avLst/>
          </a:prstGeom>
          <a:noFill/>
          <a:ln/>
        </p:spPr>
        <p:txBody>
          <a:bodyPr wrap="square" lIns="170053" tIns="127508" rIns="170053" bIns="127508" rtlCol="0" anchor="ctr">
            <a:spAutoFit/>
          </a:bodyPr>
          <a:lstStyle/>
          <a:p>
            <a:pPr marL="0" indent="0" algn="l">
              <a:lnSpc>
                <a:spcPts val="1200"/>
              </a:lnSpc>
              <a:buNone/>
            </a:pPr>
            <a:r>
              <a:rPr lang="en-US" sz="942" kern="0" spc="1" dirty="0">
                <a:solidFill>
                  <a:srgbClr val="FFFFFF"/>
                </a:solidFill>
              </a:rPr>
              <a:t>Event Type</a:t>
            </a:r>
            <a:endParaRPr lang="en-US" sz="942" dirty="0"/>
          </a:p>
        </p:txBody>
      </p:sp>
      <p:sp>
        <p:nvSpPr>
          <p:cNvPr id="8" name="Shape 5"/>
          <p:cNvSpPr/>
          <p:nvPr/>
        </p:nvSpPr>
        <p:spPr>
          <a:xfrm>
            <a:off x="2571750" y="1485900"/>
            <a:ext cx="1600200" cy="385763"/>
          </a:xfrm>
          <a:prstGeom prst="rect">
            <a:avLst/>
          </a:prstGeom>
          <a:solidFill>
            <a:srgbClr val="8B4513"/>
          </a:solidFill>
          <a:ln/>
        </p:spPr>
        <p:txBody>
          <a:bodyPr/>
          <a:lstStyle/>
          <a:p>
            <a:endParaRPr lang="en-AE"/>
          </a:p>
        </p:txBody>
      </p:sp>
      <p:sp>
        <p:nvSpPr>
          <p:cNvPr id="9" name="Text 6"/>
          <p:cNvSpPr/>
          <p:nvPr/>
        </p:nvSpPr>
        <p:spPr>
          <a:xfrm>
            <a:off x="2571750" y="1485900"/>
            <a:ext cx="1600200" cy="385763"/>
          </a:xfrm>
          <a:prstGeom prst="rect">
            <a:avLst/>
          </a:prstGeom>
          <a:noFill/>
          <a:ln/>
        </p:spPr>
        <p:txBody>
          <a:bodyPr wrap="square" lIns="170053" tIns="127508" rIns="170053" bIns="127508" rtlCol="0" anchor="ctr">
            <a:spAutoFit/>
          </a:bodyPr>
          <a:lstStyle/>
          <a:p>
            <a:pPr marL="0" indent="0" algn="l">
              <a:lnSpc>
                <a:spcPts val="1200"/>
              </a:lnSpc>
              <a:buNone/>
            </a:pPr>
            <a:r>
              <a:rPr lang="en-US" sz="942" kern="0" spc="1" dirty="0">
                <a:solidFill>
                  <a:srgbClr val="FFFFFF"/>
                </a:solidFill>
              </a:rPr>
              <a:t>Base Rate</a:t>
            </a:r>
            <a:endParaRPr lang="en-US" sz="942" dirty="0"/>
          </a:p>
        </p:txBody>
      </p:sp>
      <p:sp>
        <p:nvSpPr>
          <p:cNvPr id="10" name="Shape 7"/>
          <p:cNvSpPr/>
          <p:nvPr/>
        </p:nvSpPr>
        <p:spPr>
          <a:xfrm>
            <a:off x="4171950" y="1485900"/>
            <a:ext cx="1200150" cy="385763"/>
          </a:xfrm>
          <a:prstGeom prst="rect">
            <a:avLst/>
          </a:prstGeom>
          <a:solidFill>
            <a:srgbClr val="8B4513"/>
          </a:solidFill>
          <a:ln/>
        </p:spPr>
        <p:txBody>
          <a:bodyPr/>
          <a:lstStyle/>
          <a:p>
            <a:endParaRPr lang="en-AE"/>
          </a:p>
        </p:txBody>
      </p:sp>
      <p:sp>
        <p:nvSpPr>
          <p:cNvPr id="11" name="Text 8"/>
          <p:cNvSpPr/>
          <p:nvPr/>
        </p:nvSpPr>
        <p:spPr>
          <a:xfrm>
            <a:off x="4171950" y="1485900"/>
            <a:ext cx="1200150" cy="385763"/>
          </a:xfrm>
          <a:prstGeom prst="rect">
            <a:avLst/>
          </a:prstGeom>
          <a:noFill/>
          <a:ln/>
        </p:spPr>
        <p:txBody>
          <a:bodyPr wrap="square" lIns="170053" tIns="127508" rIns="170053" bIns="127508" rtlCol="0" anchor="ctr">
            <a:spAutoFit/>
          </a:bodyPr>
          <a:lstStyle/>
          <a:p>
            <a:pPr marL="0" indent="0" algn="l">
              <a:lnSpc>
                <a:spcPts val="1200"/>
              </a:lnSpc>
              <a:buNone/>
            </a:pPr>
            <a:r>
              <a:rPr lang="en-US" sz="942" kern="0" spc="1" dirty="0">
                <a:solidFill>
                  <a:srgbClr val="FFFFFF"/>
                </a:solidFill>
              </a:rPr>
              <a:t>Capacity</a:t>
            </a:r>
            <a:endParaRPr lang="en-US" sz="942" dirty="0"/>
          </a:p>
        </p:txBody>
      </p:sp>
      <p:sp>
        <p:nvSpPr>
          <p:cNvPr id="12" name="Shape 9"/>
          <p:cNvSpPr/>
          <p:nvPr/>
        </p:nvSpPr>
        <p:spPr>
          <a:xfrm>
            <a:off x="5372100" y="1485900"/>
            <a:ext cx="3200400" cy="385763"/>
          </a:xfrm>
          <a:prstGeom prst="rect">
            <a:avLst/>
          </a:prstGeom>
          <a:solidFill>
            <a:srgbClr val="8B4513"/>
          </a:solidFill>
          <a:ln/>
        </p:spPr>
        <p:txBody>
          <a:bodyPr/>
          <a:lstStyle/>
          <a:p>
            <a:endParaRPr lang="en-AE"/>
          </a:p>
        </p:txBody>
      </p:sp>
      <p:sp>
        <p:nvSpPr>
          <p:cNvPr id="13" name="Text 10"/>
          <p:cNvSpPr/>
          <p:nvPr/>
        </p:nvSpPr>
        <p:spPr>
          <a:xfrm>
            <a:off x="5372100" y="1485900"/>
            <a:ext cx="3200400" cy="385763"/>
          </a:xfrm>
          <a:prstGeom prst="rect">
            <a:avLst/>
          </a:prstGeom>
          <a:noFill/>
          <a:ln/>
        </p:spPr>
        <p:txBody>
          <a:bodyPr wrap="square" lIns="170053" tIns="127508" rIns="170053" bIns="127508" rtlCol="0" anchor="ctr">
            <a:spAutoFit/>
          </a:bodyPr>
          <a:lstStyle/>
          <a:p>
            <a:pPr marL="0" indent="0" algn="l">
              <a:lnSpc>
                <a:spcPts val="1200"/>
              </a:lnSpc>
              <a:buNone/>
            </a:pPr>
            <a:r>
              <a:rPr lang="en-US" sz="942" kern="0" spc="1" dirty="0">
                <a:solidFill>
                  <a:srgbClr val="FFFFFF"/>
                </a:solidFill>
              </a:rPr>
              <a:t>Included Services</a:t>
            </a:r>
            <a:endParaRPr lang="en-US" sz="942" dirty="0"/>
          </a:p>
        </p:txBody>
      </p:sp>
      <p:sp>
        <p:nvSpPr>
          <p:cNvPr id="14" name="Text 11"/>
          <p:cNvSpPr/>
          <p:nvPr/>
        </p:nvSpPr>
        <p:spPr>
          <a:xfrm>
            <a:off x="571500" y="1871663"/>
            <a:ext cx="2000250" cy="389850"/>
          </a:xfrm>
          <a:prstGeom prst="rect">
            <a:avLst/>
          </a:prstGeom>
          <a:noFill/>
          <a:ln/>
        </p:spPr>
        <p:txBody>
          <a:bodyPr wrap="square" lIns="170053" tIns="127508" rIns="170053" bIns="127508" rtlCol="0" anchor="t">
            <a:spAutoFit/>
          </a:bodyPr>
          <a:lstStyle/>
          <a:p>
            <a:pPr marL="0" indent="0" algn="l">
              <a:lnSpc>
                <a:spcPts val="1100"/>
              </a:lnSpc>
              <a:buNone/>
            </a:pPr>
            <a:r>
              <a:rPr lang="en-US" sz="784" b="1" dirty="0">
                <a:solidFill>
                  <a:srgbClr val="4A4A4A"/>
                </a:solidFill>
              </a:rPr>
              <a:t>Full Venue Exhibition</a:t>
            </a:r>
            <a:endParaRPr lang="en-US" sz="784" dirty="0"/>
          </a:p>
        </p:txBody>
      </p:sp>
      <p:sp>
        <p:nvSpPr>
          <p:cNvPr id="15" name="Text 12"/>
          <p:cNvSpPr/>
          <p:nvPr/>
        </p:nvSpPr>
        <p:spPr>
          <a:xfrm>
            <a:off x="2571750" y="1871663"/>
            <a:ext cx="1600200" cy="373261"/>
          </a:xfrm>
          <a:prstGeom prst="rect">
            <a:avLst/>
          </a:prstGeom>
          <a:noFill/>
          <a:ln/>
        </p:spPr>
        <p:txBody>
          <a:bodyPr wrap="square" lIns="170053" tIns="127508" rIns="170053" bIns="127508" rtlCol="0" anchor="t">
            <a:spAutoFit/>
          </a:bodyPr>
          <a:lstStyle/>
          <a:p>
            <a:pPr marL="0" indent="0" algn="l">
              <a:lnSpc>
                <a:spcPts val="1100"/>
              </a:lnSpc>
              <a:buNone/>
            </a:pPr>
            <a:r>
              <a:rPr lang="en-US" sz="784" b="1" i="1" dirty="0">
                <a:solidFill>
                  <a:srgbClr val="4A4A4A"/>
                </a:solidFill>
              </a:rPr>
              <a:t>[ .................... ]</a:t>
            </a:r>
            <a:endParaRPr lang="en-US" sz="784" dirty="0"/>
          </a:p>
        </p:txBody>
      </p:sp>
      <p:sp>
        <p:nvSpPr>
          <p:cNvPr id="16" name="Text 13"/>
          <p:cNvSpPr/>
          <p:nvPr/>
        </p:nvSpPr>
        <p:spPr>
          <a:xfrm>
            <a:off x="4171950" y="1871663"/>
            <a:ext cx="1200150" cy="391582"/>
          </a:xfrm>
          <a:prstGeom prst="rect">
            <a:avLst/>
          </a:prstGeom>
          <a:noFill/>
          <a:ln/>
        </p:spPr>
        <p:txBody>
          <a:bodyPr wrap="square" lIns="170053" tIns="127508" rIns="170053" bIns="127508" rtlCol="0" anchor="t">
            <a:spAutoFit/>
          </a:bodyPr>
          <a:lstStyle/>
          <a:p>
            <a:pPr marL="0" indent="0" algn="l">
              <a:lnSpc>
                <a:spcPts val="1100"/>
              </a:lnSpc>
              <a:buNone/>
            </a:pPr>
            <a:r>
              <a:rPr lang="en-US" sz="834" dirty="0">
                <a:solidFill>
                  <a:srgbClr val="4A4A4A"/>
                </a:solidFill>
              </a:rPr>
              <a:t>Up to 3,000</a:t>
            </a:r>
            <a:endParaRPr lang="en-US" sz="834" dirty="0"/>
          </a:p>
        </p:txBody>
      </p:sp>
      <p:sp>
        <p:nvSpPr>
          <p:cNvPr id="17" name="Text 14"/>
          <p:cNvSpPr/>
          <p:nvPr/>
        </p:nvSpPr>
        <p:spPr>
          <a:xfrm>
            <a:off x="5372100" y="1871663"/>
            <a:ext cx="3200400" cy="373261"/>
          </a:xfrm>
          <a:prstGeom prst="rect">
            <a:avLst/>
          </a:prstGeom>
          <a:noFill/>
          <a:ln/>
        </p:spPr>
        <p:txBody>
          <a:bodyPr wrap="square" lIns="170053" tIns="127508" rIns="170053" bIns="127508" rtlCol="0" anchor="t">
            <a:spAutoFit/>
          </a:bodyPr>
          <a:lstStyle/>
          <a:p>
            <a:pPr marL="0" indent="0" algn="l">
              <a:lnSpc>
                <a:spcPts val="1100"/>
              </a:lnSpc>
              <a:buNone/>
            </a:pPr>
            <a:r>
              <a:rPr lang="en-US" sz="834" dirty="0">
                <a:solidFill>
                  <a:srgbClr val="4A4A4A"/>
                </a:solidFill>
              </a:rPr>
              <a:t>Climate control, security, registration area, parking</a:t>
            </a:r>
            <a:endParaRPr lang="en-US" sz="834" dirty="0"/>
          </a:p>
        </p:txBody>
      </p:sp>
      <p:sp>
        <p:nvSpPr>
          <p:cNvPr id="18" name="Text 15"/>
          <p:cNvSpPr/>
          <p:nvPr/>
        </p:nvSpPr>
        <p:spPr>
          <a:xfrm>
            <a:off x="571500" y="2244923"/>
            <a:ext cx="2000250" cy="389850"/>
          </a:xfrm>
          <a:prstGeom prst="rect">
            <a:avLst/>
          </a:prstGeom>
          <a:noFill/>
          <a:ln/>
        </p:spPr>
        <p:txBody>
          <a:bodyPr wrap="square" lIns="170053" tIns="127508" rIns="170053" bIns="127508" rtlCol="0" anchor="t">
            <a:spAutoFit/>
          </a:bodyPr>
          <a:lstStyle/>
          <a:p>
            <a:pPr marL="0" indent="0" algn="l">
              <a:lnSpc>
                <a:spcPts val="1100"/>
              </a:lnSpc>
              <a:buNone/>
            </a:pPr>
            <a:r>
              <a:rPr lang="en-US" sz="784" b="1" dirty="0">
                <a:solidFill>
                  <a:srgbClr val="4A4A4A"/>
                </a:solidFill>
              </a:rPr>
              <a:t>Main Hall Venue Only</a:t>
            </a:r>
            <a:endParaRPr lang="en-US" sz="784" dirty="0"/>
          </a:p>
        </p:txBody>
      </p:sp>
      <p:sp>
        <p:nvSpPr>
          <p:cNvPr id="19" name="Text 16"/>
          <p:cNvSpPr/>
          <p:nvPr/>
        </p:nvSpPr>
        <p:spPr>
          <a:xfrm>
            <a:off x="2571750" y="2244923"/>
            <a:ext cx="1600200" cy="532209"/>
          </a:xfrm>
          <a:prstGeom prst="rect">
            <a:avLst/>
          </a:prstGeom>
          <a:noFill/>
          <a:ln/>
        </p:spPr>
        <p:txBody>
          <a:bodyPr wrap="square" lIns="170053" tIns="127508" rIns="170053" bIns="127508" rtlCol="0" anchor="t">
            <a:spAutoFit/>
          </a:bodyPr>
          <a:lstStyle/>
          <a:p>
            <a:pPr marL="0" indent="0" algn="l">
              <a:lnSpc>
                <a:spcPts val="1100"/>
              </a:lnSpc>
              <a:buNone/>
            </a:pPr>
            <a:r>
              <a:rPr lang="en-US" sz="784" b="1" i="1" dirty="0">
                <a:solidFill>
                  <a:srgbClr val="4A4A4A"/>
                </a:solidFill>
              </a:rPr>
              <a:t>[ .................... ]</a:t>
            </a:r>
            <a:endParaRPr lang="en-US" sz="784" dirty="0"/>
          </a:p>
        </p:txBody>
      </p:sp>
      <p:sp>
        <p:nvSpPr>
          <p:cNvPr id="20" name="Text 17"/>
          <p:cNvSpPr/>
          <p:nvPr/>
        </p:nvSpPr>
        <p:spPr>
          <a:xfrm>
            <a:off x="4171950" y="2244923"/>
            <a:ext cx="1200150" cy="391582"/>
          </a:xfrm>
          <a:prstGeom prst="rect">
            <a:avLst/>
          </a:prstGeom>
          <a:noFill/>
          <a:ln/>
        </p:spPr>
        <p:txBody>
          <a:bodyPr wrap="square" lIns="170053" tIns="127508" rIns="170053" bIns="127508" rtlCol="0" anchor="t">
            <a:spAutoFit/>
          </a:bodyPr>
          <a:lstStyle/>
          <a:p>
            <a:pPr marL="0" indent="0" algn="l">
              <a:lnSpc>
                <a:spcPts val="1100"/>
              </a:lnSpc>
              <a:buNone/>
            </a:pPr>
            <a:r>
              <a:rPr lang="en-US" sz="834" dirty="0">
                <a:solidFill>
                  <a:srgbClr val="4A4A4A"/>
                </a:solidFill>
              </a:rPr>
              <a:t>Up to 2,500</a:t>
            </a:r>
            <a:endParaRPr lang="en-US" sz="834" dirty="0"/>
          </a:p>
        </p:txBody>
      </p:sp>
      <p:sp>
        <p:nvSpPr>
          <p:cNvPr id="21" name="Text 18"/>
          <p:cNvSpPr/>
          <p:nvPr/>
        </p:nvSpPr>
        <p:spPr>
          <a:xfrm>
            <a:off x="5372100" y="2244923"/>
            <a:ext cx="3200400" cy="532209"/>
          </a:xfrm>
          <a:prstGeom prst="rect">
            <a:avLst/>
          </a:prstGeom>
          <a:noFill/>
          <a:ln/>
        </p:spPr>
        <p:txBody>
          <a:bodyPr wrap="square" lIns="170053" tIns="127508" rIns="170053" bIns="127508" rtlCol="0" anchor="t">
            <a:spAutoFit/>
          </a:bodyPr>
          <a:lstStyle/>
          <a:p>
            <a:pPr marL="0" indent="0" algn="l">
              <a:lnSpc>
                <a:spcPts val="1100"/>
              </a:lnSpc>
              <a:buNone/>
            </a:pPr>
            <a:r>
              <a:rPr lang="en-US" sz="834" dirty="0">
                <a:solidFill>
                  <a:srgbClr val="4A4A4A"/>
                </a:solidFill>
              </a:rPr>
              <a:t>Meeting rooms, AV support, registration, catering coord.</a:t>
            </a:r>
            <a:endParaRPr lang="en-US" sz="834" dirty="0"/>
          </a:p>
        </p:txBody>
      </p:sp>
      <p:sp>
        <p:nvSpPr>
          <p:cNvPr id="22" name="Text 19"/>
          <p:cNvSpPr/>
          <p:nvPr/>
        </p:nvSpPr>
        <p:spPr>
          <a:xfrm>
            <a:off x="571500" y="2777133"/>
            <a:ext cx="2000250" cy="389850"/>
          </a:xfrm>
          <a:prstGeom prst="rect">
            <a:avLst/>
          </a:prstGeom>
          <a:noFill/>
          <a:ln/>
        </p:spPr>
        <p:txBody>
          <a:bodyPr wrap="square" lIns="170053" tIns="127508" rIns="170053" bIns="127508" rtlCol="0" anchor="t">
            <a:spAutoFit/>
          </a:bodyPr>
          <a:lstStyle/>
          <a:p>
            <a:pPr marL="0" indent="0" algn="l">
              <a:lnSpc>
                <a:spcPts val="1100"/>
              </a:lnSpc>
              <a:buNone/>
            </a:pPr>
            <a:r>
              <a:rPr lang="en-US" sz="784" b="1" dirty="0">
                <a:solidFill>
                  <a:srgbClr val="4A4A4A"/>
                </a:solidFill>
              </a:rPr>
              <a:t>VIP Hall Venue Only</a:t>
            </a:r>
            <a:endParaRPr lang="en-US" sz="784" dirty="0"/>
          </a:p>
        </p:txBody>
      </p:sp>
      <p:sp>
        <p:nvSpPr>
          <p:cNvPr id="23" name="Text 20"/>
          <p:cNvSpPr/>
          <p:nvPr/>
        </p:nvSpPr>
        <p:spPr>
          <a:xfrm>
            <a:off x="2571750" y="2777133"/>
            <a:ext cx="1600200" cy="376833"/>
          </a:xfrm>
          <a:prstGeom prst="rect">
            <a:avLst/>
          </a:prstGeom>
          <a:noFill/>
          <a:ln/>
        </p:spPr>
        <p:txBody>
          <a:bodyPr wrap="square" lIns="170053" tIns="127508" rIns="170053" bIns="127508" rtlCol="0" anchor="t">
            <a:spAutoFit/>
          </a:bodyPr>
          <a:lstStyle/>
          <a:p>
            <a:pPr marL="0" indent="0" algn="l">
              <a:lnSpc>
                <a:spcPts val="1100"/>
              </a:lnSpc>
              <a:buNone/>
            </a:pPr>
            <a:r>
              <a:rPr lang="en-US" sz="784" b="1" i="1" dirty="0">
                <a:solidFill>
                  <a:srgbClr val="4A4A4A"/>
                </a:solidFill>
              </a:rPr>
              <a:t>[ .................... ]</a:t>
            </a:r>
            <a:endParaRPr lang="en-US" sz="784" dirty="0"/>
          </a:p>
        </p:txBody>
      </p:sp>
      <p:sp>
        <p:nvSpPr>
          <p:cNvPr id="24" name="Text 21"/>
          <p:cNvSpPr/>
          <p:nvPr/>
        </p:nvSpPr>
        <p:spPr>
          <a:xfrm>
            <a:off x="4171950" y="2777133"/>
            <a:ext cx="1200150" cy="391582"/>
          </a:xfrm>
          <a:prstGeom prst="rect">
            <a:avLst/>
          </a:prstGeom>
          <a:noFill/>
          <a:ln/>
        </p:spPr>
        <p:txBody>
          <a:bodyPr wrap="square" lIns="170053" tIns="127508" rIns="170053" bIns="127508" rtlCol="0" anchor="t">
            <a:spAutoFit/>
          </a:bodyPr>
          <a:lstStyle/>
          <a:p>
            <a:pPr marL="0" indent="0" algn="l">
              <a:lnSpc>
                <a:spcPts val="1100"/>
              </a:lnSpc>
              <a:buNone/>
            </a:pPr>
            <a:r>
              <a:rPr lang="en-US" sz="834" dirty="0">
                <a:solidFill>
                  <a:srgbClr val="4A4A4A"/>
                </a:solidFill>
              </a:rPr>
              <a:t>Up to 1,000</a:t>
            </a:r>
            <a:endParaRPr lang="en-US" sz="834" dirty="0"/>
          </a:p>
        </p:txBody>
      </p:sp>
      <p:sp>
        <p:nvSpPr>
          <p:cNvPr id="25" name="Text 22"/>
          <p:cNvSpPr/>
          <p:nvPr/>
        </p:nvSpPr>
        <p:spPr>
          <a:xfrm>
            <a:off x="5372100" y="2777133"/>
            <a:ext cx="3200400" cy="376833"/>
          </a:xfrm>
          <a:prstGeom prst="rect">
            <a:avLst/>
          </a:prstGeom>
          <a:noFill/>
          <a:ln/>
        </p:spPr>
        <p:txBody>
          <a:bodyPr wrap="square" lIns="170053" tIns="127508" rIns="170053" bIns="127508" rtlCol="0" anchor="t">
            <a:spAutoFit/>
          </a:bodyPr>
          <a:lstStyle/>
          <a:p>
            <a:pPr marL="0" indent="0" algn="l">
              <a:lnSpc>
                <a:spcPts val="1100"/>
              </a:lnSpc>
              <a:buNone/>
            </a:pPr>
            <a:r>
              <a:rPr lang="en-US" sz="834" dirty="0">
                <a:solidFill>
                  <a:srgbClr val="4A4A4A"/>
                </a:solidFill>
              </a:rPr>
              <a:t>Booth systems, utilities, registration, wayfinding</a:t>
            </a:r>
            <a:endParaRPr lang="en-US" sz="834" dirty="0"/>
          </a:p>
        </p:txBody>
      </p:sp>
      <p:sp>
        <p:nvSpPr>
          <p:cNvPr id="26" name="Text 23"/>
          <p:cNvSpPr/>
          <p:nvPr/>
        </p:nvSpPr>
        <p:spPr>
          <a:xfrm>
            <a:off x="571500" y="3153966"/>
            <a:ext cx="2000250" cy="389850"/>
          </a:xfrm>
          <a:prstGeom prst="rect">
            <a:avLst/>
          </a:prstGeom>
          <a:noFill/>
          <a:ln/>
        </p:spPr>
        <p:txBody>
          <a:bodyPr wrap="square" lIns="170053" tIns="127508" rIns="170053" bIns="127508" rtlCol="0" anchor="t">
            <a:spAutoFit/>
          </a:bodyPr>
          <a:lstStyle/>
          <a:p>
            <a:pPr marL="0" indent="0" algn="l">
              <a:lnSpc>
                <a:spcPts val="1100"/>
              </a:lnSpc>
              <a:buNone/>
            </a:pPr>
            <a:r>
              <a:rPr lang="en-US" sz="784" b="1" dirty="0">
                <a:solidFill>
                  <a:srgbClr val="4A4A4A"/>
                </a:solidFill>
              </a:rPr>
              <a:t>Landscape Outdoor Venue (Open Air )</a:t>
            </a:r>
            <a:endParaRPr lang="en-US" sz="784" dirty="0"/>
          </a:p>
        </p:txBody>
      </p:sp>
      <p:sp>
        <p:nvSpPr>
          <p:cNvPr id="27" name="Text 24"/>
          <p:cNvSpPr/>
          <p:nvPr/>
        </p:nvSpPr>
        <p:spPr>
          <a:xfrm>
            <a:off x="2571750" y="3153966"/>
            <a:ext cx="1600200" cy="376833"/>
          </a:xfrm>
          <a:prstGeom prst="rect">
            <a:avLst/>
          </a:prstGeom>
          <a:noFill/>
          <a:ln/>
        </p:spPr>
        <p:txBody>
          <a:bodyPr wrap="square" lIns="170053" tIns="127508" rIns="170053" bIns="127508" rtlCol="0" anchor="t">
            <a:spAutoFit/>
          </a:bodyPr>
          <a:lstStyle/>
          <a:p>
            <a:pPr marL="0" indent="0" algn="l">
              <a:lnSpc>
                <a:spcPts val="1100"/>
              </a:lnSpc>
              <a:buNone/>
            </a:pPr>
            <a:r>
              <a:rPr lang="en-US" sz="784" b="1" i="1" dirty="0">
                <a:solidFill>
                  <a:srgbClr val="4A4A4A"/>
                </a:solidFill>
              </a:rPr>
              <a:t>[ .................... ]</a:t>
            </a:r>
            <a:endParaRPr lang="en-US" sz="784" dirty="0"/>
          </a:p>
        </p:txBody>
      </p:sp>
      <p:sp>
        <p:nvSpPr>
          <p:cNvPr id="28" name="Text 25"/>
          <p:cNvSpPr/>
          <p:nvPr/>
        </p:nvSpPr>
        <p:spPr>
          <a:xfrm>
            <a:off x="4171950" y="3153966"/>
            <a:ext cx="1200150" cy="391582"/>
          </a:xfrm>
          <a:prstGeom prst="rect">
            <a:avLst/>
          </a:prstGeom>
          <a:noFill/>
          <a:ln/>
        </p:spPr>
        <p:txBody>
          <a:bodyPr wrap="square" lIns="170053" tIns="127508" rIns="170053" bIns="127508" rtlCol="0" anchor="t">
            <a:spAutoFit/>
          </a:bodyPr>
          <a:lstStyle/>
          <a:p>
            <a:pPr marL="0" indent="0" algn="l">
              <a:lnSpc>
                <a:spcPts val="1100"/>
              </a:lnSpc>
              <a:buNone/>
            </a:pPr>
            <a:r>
              <a:rPr lang="en-US" sz="834" dirty="0">
                <a:solidFill>
                  <a:srgbClr val="4A4A4A"/>
                </a:solidFill>
              </a:rPr>
              <a:t>Up to 2,000</a:t>
            </a:r>
            <a:endParaRPr lang="en-US" sz="834" dirty="0"/>
          </a:p>
        </p:txBody>
      </p:sp>
      <p:sp>
        <p:nvSpPr>
          <p:cNvPr id="29" name="Text 26"/>
          <p:cNvSpPr/>
          <p:nvPr/>
        </p:nvSpPr>
        <p:spPr>
          <a:xfrm>
            <a:off x="5372100" y="3153966"/>
            <a:ext cx="3200400" cy="376833"/>
          </a:xfrm>
          <a:prstGeom prst="rect">
            <a:avLst/>
          </a:prstGeom>
          <a:noFill/>
          <a:ln/>
        </p:spPr>
        <p:txBody>
          <a:bodyPr wrap="square" lIns="170053" tIns="127508" rIns="170053" bIns="127508" rtlCol="0" anchor="t">
            <a:spAutoFit/>
          </a:bodyPr>
          <a:lstStyle/>
          <a:p>
            <a:pPr marL="0" indent="0" algn="l">
              <a:lnSpc>
                <a:spcPts val="1100"/>
              </a:lnSpc>
              <a:buNone/>
            </a:pPr>
            <a:r>
              <a:rPr lang="en-US" sz="834" dirty="0">
                <a:solidFill>
                  <a:srgbClr val="4A4A4A"/>
                </a:solidFill>
              </a:rPr>
              <a:t>Flexible spaces, catering coordination, décor support</a:t>
            </a:r>
            <a:endParaRPr lang="en-US" sz="834" dirty="0"/>
          </a:p>
        </p:txBody>
      </p:sp>
      <p:sp>
        <p:nvSpPr>
          <p:cNvPr id="34" name="Text 31"/>
          <p:cNvSpPr/>
          <p:nvPr/>
        </p:nvSpPr>
        <p:spPr>
          <a:xfrm>
            <a:off x="571500" y="3554943"/>
            <a:ext cx="2000250" cy="373261"/>
          </a:xfrm>
          <a:prstGeom prst="rect">
            <a:avLst/>
          </a:prstGeom>
          <a:noFill/>
          <a:ln/>
        </p:spPr>
        <p:txBody>
          <a:bodyPr wrap="square" lIns="170053" tIns="127508" rIns="170053" bIns="127508" rtlCol="0" anchor="t">
            <a:spAutoFit/>
          </a:bodyPr>
          <a:lstStyle/>
          <a:p>
            <a:pPr marL="0" indent="0" algn="l">
              <a:lnSpc>
                <a:spcPts val="1100"/>
              </a:lnSpc>
              <a:buNone/>
            </a:pPr>
            <a:r>
              <a:rPr lang="en-US" sz="784" b="1" dirty="0">
                <a:solidFill>
                  <a:srgbClr val="4A4A4A"/>
                </a:solidFill>
              </a:rPr>
              <a:t>Private Events</a:t>
            </a:r>
            <a:endParaRPr lang="en-US" sz="784" dirty="0"/>
          </a:p>
        </p:txBody>
      </p:sp>
      <p:sp>
        <p:nvSpPr>
          <p:cNvPr id="35" name="Text 32"/>
          <p:cNvSpPr/>
          <p:nvPr/>
        </p:nvSpPr>
        <p:spPr>
          <a:xfrm>
            <a:off x="2571750" y="3554943"/>
            <a:ext cx="1600200" cy="373261"/>
          </a:xfrm>
          <a:prstGeom prst="rect">
            <a:avLst/>
          </a:prstGeom>
          <a:noFill/>
          <a:ln/>
        </p:spPr>
        <p:txBody>
          <a:bodyPr wrap="square" lIns="170053" tIns="127508" rIns="170053" bIns="127508" rtlCol="0" anchor="t">
            <a:spAutoFit/>
          </a:bodyPr>
          <a:lstStyle/>
          <a:p>
            <a:pPr marL="0" indent="0" algn="l">
              <a:lnSpc>
                <a:spcPts val="1100"/>
              </a:lnSpc>
              <a:buNone/>
            </a:pPr>
            <a:r>
              <a:rPr lang="en-US" sz="784" b="1" i="1" dirty="0">
                <a:solidFill>
                  <a:srgbClr val="4A4A4A"/>
                </a:solidFill>
              </a:rPr>
              <a:t>[ .................... ]</a:t>
            </a:r>
            <a:endParaRPr lang="en-US" sz="784" dirty="0"/>
          </a:p>
        </p:txBody>
      </p:sp>
      <p:sp>
        <p:nvSpPr>
          <p:cNvPr id="36" name="Text 33"/>
          <p:cNvSpPr/>
          <p:nvPr/>
        </p:nvSpPr>
        <p:spPr>
          <a:xfrm>
            <a:off x="4171950" y="3554943"/>
            <a:ext cx="1200150" cy="373261"/>
          </a:xfrm>
          <a:prstGeom prst="rect">
            <a:avLst/>
          </a:prstGeom>
          <a:noFill/>
          <a:ln/>
        </p:spPr>
        <p:txBody>
          <a:bodyPr wrap="square" lIns="170053" tIns="127508" rIns="170053" bIns="127508" rtlCol="0" anchor="t">
            <a:spAutoFit/>
          </a:bodyPr>
          <a:lstStyle/>
          <a:p>
            <a:pPr marL="0" indent="0" algn="l">
              <a:lnSpc>
                <a:spcPts val="1100"/>
              </a:lnSpc>
              <a:buNone/>
            </a:pPr>
            <a:r>
              <a:rPr lang="en-US" sz="834" dirty="0">
                <a:solidFill>
                  <a:srgbClr val="4A4A4A"/>
                </a:solidFill>
              </a:rPr>
              <a:t>Customizable</a:t>
            </a:r>
            <a:endParaRPr lang="en-US" sz="834" dirty="0"/>
          </a:p>
        </p:txBody>
      </p:sp>
      <p:sp>
        <p:nvSpPr>
          <p:cNvPr id="37" name="Text 34"/>
          <p:cNvSpPr/>
          <p:nvPr/>
        </p:nvSpPr>
        <p:spPr>
          <a:xfrm>
            <a:off x="5372100" y="3554943"/>
            <a:ext cx="3200400" cy="373261"/>
          </a:xfrm>
          <a:prstGeom prst="rect">
            <a:avLst/>
          </a:prstGeom>
          <a:noFill/>
          <a:ln/>
        </p:spPr>
        <p:txBody>
          <a:bodyPr wrap="square" lIns="170053" tIns="127508" rIns="170053" bIns="127508" rtlCol="0" anchor="t">
            <a:spAutoFit/>
          </a:bodyPr>
          <a:lstStyle/>
          <a:p>
            <a:pPr marL="0" indent="0" algn="l">
              <a:lnSpc>
                <a:spcPts val="1100"/>
              </a:lnSpc>
              <a:buNone/>
            </a:pPr>
            <a:r>
              <a:rPr lang="en-US" sz="834" dirty="0">
                <a:solidFill>
                  <a:srgbClr val="4A4A4A"/>
                </a:solidFill>
              </a:rPr>
              <a:t>Full venue customization, dedicated management</a:t>
            </a:r>
            <a:endParaRPr lang="en-US" sz="834" dirty="0"/>
          </a:p>
        </p:txBody>
      </p:sp>
      <p:sp>
        <p:nvSpPr>
          <p:cNvPr id="38" name="Shape 35"/>
          <p:cNvSpPr/>
          <p:nvPr/>
        </p:nvSpPr>
        <p:spPr>
          <a:xfrm>
            <a:off x="571500" y="4364176"/>
            <a:ext cx="8001000" cy="785813"/>
          </a:xfrm>
          <a:prstGeom prst="rect">
            <a:avLst/>
          </a:prstGeom>
          <a:solidFill>
            <a:srgbClr val="FFFFFF">
              <a:alpha val="50000"/>
            </a:srgbClr>
          </a:solidFill>
          <a:ln/>
        </p:spPr>
        <p:txBody>
          <a:bodyPr/>
          <a:lstStyle/>
          <a:p>
            <a:endParaRPr lang="en-AE"/>
          </a:p>
        </p:txBody>
      </p:sp>
      <p:sp>
        <p:nvSpPr>
          <p:cNvPr id="39" name="Shape 36"/>
          <p:cNvSpPr/>
          <p:nvPr/>
        </p:nvSpPr>
        <p:spPr>
          <a:xfrm>
            <a:off x="571500" y="4338048"/>
            <a:ext cx="35719" cy="785813"/>
          </a:xfrm>
          <a:prstGeom prst="rect">
            <a:avLst/>
          </a:prstGeom>
          <a:solidFill>
            <a:srgbClr val="C19A6B"/>
          </a:solidFill>
          <a:ln/>
        </p:spPr>
        <p:txBody>
          <a:bodyPr/>
          <a:lstStyle/>
          <a:p>
            <a:endParaRPr lang="en-AE"/>
          </a:p>
        </p:txBody>
      </p:sp>
      <p:sp>
        <p:nvSpPr>
          <p:cNvPr id="40" name="Text 37"/>
          <p:cNvSpPr/>
          <p:nvPr/>
        </p:nvSpPr>
        <p:spPr>
          <a:xfrm>
            <a:off x="750094" y="4614612"/>
            <a:ext cx="1584266" cy="428625"/>
          </a:xfrm>
          <a:prstGeom prst="rect">
            <a:avLst/>
          </a:prstGeom>
          <a:noFill/>
          <a:ln/>
        </p:spPr>
        <p:txBody>
          <a:bodyPr wrap="square" lIns="0" tIns="0" rIns="0" bIns="0" rtlCol="0" anchor="t">
            <a:spAutoFit/>
          </a:bodyPr>
          <a:lstStyle/>
          <a:p>
            <a:pPr marL="0" indent="0" algn="l">
              <a:lnSpc>
                <a:spcPts val="1500"/>
              </a:lnSpc>
              <a:buNone/>
            </a:pPr>
            <a:r>
              <a:rPr lang="en-US" sz="1159" dirty="0">
                <a:solidFill>
                  <a:srgbClr val="8B4513"/>
                </a:solidFill>
              </a:rPr>
              <a:t>Additional Services Available</a:t>
            </a:r>
            <a:endParaRPr lang="en-US" sz="1159" dirty="0"/>
          </a:p>
        </p:txBody>
      </p:sp>
      <p:pic>
        <p:nvPicPr>
          <p:cNvPr id="41" name="Image 1" descr="preencoded.png"/>
          <p:cNvPicPr>
            <a:picLocks noChangeAspect="1"/>
          </p:cNvPicPr>
          <p:nvPr/>
        </p:nvPicPr>
        <p:blipFill>
          <a:blip r:embed="rId4"/>
          <a:stretch>
            <a:fillRect/>
          </a:stretch>
        </p:blipFill>
        <p:spPr>
          <a:xfrm>
            <a:off x="2620110" y="4652117"/>
            <a:ext cx="85725" cy="85725"/>
          </a:xfrm>
          <a:prstGeom prst="rect">
            <a:avLst/>
          </a:prstGeom>
        </p:spPr>
      </p:pic>
      <p:sp>
        <p:nvSpPr>
          <p:cNvPr id="42" name="Text 38"/>
          <p:cNvSpPr/>
          <p:nvPr/>
        </p:nvSpPr>
        <p:spPr>
          <a:xfrm>
            <a:off x="2777272" y="4621756"/>
            <a:ext cx="963988" cy="146447"/>
          </a:xfrm>
          <a:prstGeom prst="rect">
            <a:avLst/>
          </a:prstGeom>
          <a:noFill/>
          <a:ln/>
        </p:spPr>
        <p:txBody>
          <a:bodyPr wrap="none" lIns="0" tIns="0" rIns="0" bIns="0" rtlCol="0" anchor="t">
            <a:spAutoFit/>
          </a:bodyPr>
          <a:lstStyle/>
          <a:p>
            <a:pPr marL="0" indent="0" algn="l">
              <a:lnSpc>
                <a:spcPts val="1000"/>
              </a:lnSpc>
              <a:buNone/>
            </a:pPr>
            <a:r>
              <a:rPr lang="en-US" sz="780" dirty="0">
                <a:solidFill>
                  <a:srgbClr val="4A4A4A"/>
                </a:solidFill>
              </a:rPr>
              <a:t>Event Coordination</a:t>
            </a:r>
            <a:endParaRPr lang="en-US" sz="780" dirty="0"/>
          </a:p>
        </p:txBody>
      </p:sp>
      <p:pic>
        <p:nvPicPr>
          <p:cNvPr id="43" name="Image 2" descr="preencoded.png"/>
          <p:cNvPicPr>
            <a:picLocks noChangeAspect="1"/>
          </p:cNvPicPr>
          <p:nvPr/>
        </p:nvPicPr>
        <p:blipFill>
          <a:blip r:embed="rId5"/>
          <a:stretch>
            <a:fillRect/>
          </a:stretch>
        </p:blipFill>
        <p:spPr>
          <a:xfrm>
            <a:off x="4616146" y="4652117"/>
            <a:ext cx="85725" cy="85725"/>
          </a:xfrm>
          <a:prstGeom prst="rect">
            <a:avLst/>
          </a:prstGeom>
        </p:spPr>
      </p:pic>
      <p:sp>
        <p:nvSpPr>
          <p:cNvPr id="44" name="Text 39"/>
          <p:cNvSpPr/>
          <p:nvPr/>
        </p:nvSpPr>
        <p:spPr>
          <a:xfrm>
            <a:off x="4773309" y="4621756"/>
            <a:ext cx="1134377" cy="146447"/>
          </a:xfrm>
          <a:prstGeom prst="rect">
            <a:avLst/>
          </a:prstGeom>
          <a:noFill/>
          <a:ln/>
        </p:spPr>
        <p:txBody>
          <a:bodyPr wrap="none" lIns="0" tIns="0" rIns="0" bIns="0" rtlCol="0" anchor="t">
            <a:spAutoFit/>
          </a:bodyPr>
          <a:lstStyle/>
          <a:p>
            <a:pPr marL="0" indent="0" algn="l">
              <a:lnSpc>
                <a:spcPts val="1000"/>
              </a:lnSpc>
              <a:buNone/>
            </a:pPr>
            <a:r>
              <a:rPr lang="en-US" sz="780" dirty="0">
                <a:solidFill>
                  <a:srgbClr val="4A4A4A"/>
                </a:solidFill>
              </a:rPr>
              <a:t>Catering Management</a:t>
            </a:r>
            <a:endParaRPr lang="en-US" sz="780" dirty="0"/>
          </a:p>
        </p:txBody>
      </p:sp>
      <p:pic>
        <p:nvPicPr>
          <p:cNvPr id="45" name="Image 3" descr="preencoded.png"/>
          <p:cNvPicPr>
            <a:picLocks noChangeAspect="1"/>
          </p:cNvPicPr>
          <p:nvPr/>
        </p:nvPicPr>
        <p:blipFill>
          <a:blip r:embed="rId6"/>
          <a:stretch>
            <a:fillRect/>
          </a:stretch>
        </p:blipFill>
        <p:spPr>
          <a:xfrm>
            <a:off x="6612182" y="4665183"/>
            <a:ext cx="85725" cy="85725"/>
          </a:xfrm>
          <a:prstGeom prst="rect">
            <a:avLst/>
          </a:prstGeom>
        </p:spPr>
      </p:pic>
      <p:sp>
        <p:nvSpPr>
          <p:cNvPr id="46" name="Text 40"/>
          <p:cNvSpPr/>
          <p:nvPr/>
        </p:nvSpPr>
        <p:spPr>
          <a:xfrm>
            <a:off x="6769345" y="4621756"/>
            <a:ext cx="1062689" cy="146447"/>
          </a:xfrm>
          <a:prstGeom prst="rect">
            <a:avLst/>
          </a:prstGeom>
          <a:noFill/>
          <a:ln/>
        </p:spPr>
        <p:txBody>
          <a:bodyPr wrap="none" lIns="0" tIns="0" rIns="0" bIns="0" rtlCol="0" anchor="t">
            <a:spAutoFit/>
          </a:bodyPr>
          <a:lstStyle/>
          <a:p>
            <a:pPr marL="0" indent="0" algn="l">
              <a:lnSpc>
                <a:spcPts val="1000"/>
              </a:lnSpc>
              <a:buNone/>
            </a:pPr>
            <a:r>
              <a:rPr lang="en-US" sz="780" dirty="0">
                <a:solidFill>
                  <a:srgbClr val="4A4A4A"/>
                </a:solidFill>
              </a:rPr>
              <a:t>Audio/Visual Support</a:t>
            </a:r>
            <a:endParaRPr lang="en-US" sz="780" dirty="0"/>
          </a:p>
        </p:txBody>
      </p:sp>
      <p:pic>
        <p:nvPicPr>
          <p:cNvPr id="47" name="Image 4" descr="preencoded.png"/>
          <p:cNvPicPr>
            <a:picLocks noChangeAspect="1"/>
          </p:cNvPicPr>
          <p:nvPr/>
        </p:nvPicPr>
        <p:blipFill>
          <a:blip r:embed="rId7"/>
          <a:stretch>
            <a:fillRect/>
          </a:stretch>
        </p:blipFill>
        <p:spPr>
          <a:xfrm>
            <a:off x="2620110" y="4933073"/>
            <a:ext cx="85725" cy="85725"/>
          </a:xfrm>
          <a:prstGeom prst="rect">
            <a:avLst/>
          </a:prstGeom>
        </p:spPr>
      </p:pic>
      <p:sp>
        <p:nvSpPr>
          <p:cNvPr id="48" name="Text 41"/>
          <p:cNvSpPr/>
          <p:nvPr/>
        </p:nvSpPr>
        <p:spPr>
          <a:xfrm>
            <a:off x="2777272" y="4889646"/>
            <a:ext cx="838833" cy="146447"/>
          </a:xfrm>
          <a:prstGeom prst="rect">
            <a:avLst/>
          </a:prstGeom>
          <a:noFill/>
          <a:ln/>
        </p:spPr>
        <p:txBody>
          <a:bodyPr wrap="none" lIns="0" tIns="0" rIns="0" bIns="0" rtlCol="0" anchor="t">
            <a:spAutoFit/>
          </a:bodyPr>
          <a:lstStyle/>
          <a:p>
            <a:pPr marL="0" indent="0" algn="l">
              <a:lnSpc>
                <a:spcPts val="1000"/>
              </a:lnSpc>
              <a:buNone/>
            </a:pPr>
            <a:r>
              <a:rPr lang="en-US" sz="780" dirty="0">
                <a:solidFill>
                  <a:srgbClr val="4A4A4A"/>
                </a:solidFill>
              </a:rPr>
              <a:t>Security Services</a:t>
            </a:r>
            <a:endParaRPr lang="en-US" sz="780" dirty="0"/>
          </a:p>
        </p:txBody>
      </p:sp>
      <p:pic>
        <p:nvPicPr>
          <p:cNvPr id="49" name="Image 5" descr="preencoded.png"/>
          <p:cNvPicPr>
            <a:picLocks noChangeAspect="1"/>
          </p:cNvPicPr>
          <p:nvPr/>
        </p:nvPicPr>
        <p:blipFill>
          <a:blip r:embed="rId8"/>
          <a:stretch>
            <a:fillRect/>
          </a:stretch>
        </p:blipFill>
        <p:spPr>
          <a:xfrm>
            <a:off x="4616146" y="4933073"/>
            <a:ext cx="85725" cy="85725"/>
          </a:xfrm>
          <a:prstGeom prst="rect">
            <a:avLst/>
          </a:prstGeom>
        </p:spPr>
      </p:pic>
      <p:sp>
        <p:nvSpPr>
          <p:cNvPr id="50" name="Text 42"/>
          <p:cNvSpPr/>
          <p:nvPr/>
        </p:nvSpPr>
        <p:spPr>
          <a:xfrm>
            <a:off x="4773309" y="4889646"/>
            <a:ext cx="847734" cy="146447"/>
          </a:xfrm>
          <a:prstGeom prst="rect">
            <a:avLst/>
          </a:prstGeom>
          <a:noFill/>
          <a:ln/>
        </p:spPr>
        <p:txBody>
          <a:bodyPr wrap="none" lIns="0" tIns="0" rIns="0" bIns="0" rtlCol="0" anchor="t">
            <a:spAutoFit/>
          </a:bodyPr>
          <a:lstStyle/>
          <a:p>
            <a:pPr marL="0" indent="0" algn="l">
              <a:lnSpc>
                <a:spcPts val="1000"/>
              </a:lnSpc>
              <a:buNone/>
            </a:pPr>
            <a:r>
              <a:rPr lang="en-US" sz="780" dirty="0">
                <a:solidFill>
                  <a:srgbClr val="4A4A4A"/>
                </a:solidFill>
              </a:rPr>
              <a:t>Lighting &amp; Décor</a:t>
            </a:r>
            <a:endParaRPr lang="en-US" sz="780" dirty="0"/>
          </a:p>
        </p:txBody>
      </p:sp>
      <p:pic>
        <p:nvPicPr>
          <p:cNvPr id="51" name="Image 6" descr="preencoded.png"/>
          <p:cNvPicPr>
            <a:picLocks noChangeAspect="1"/>
          </p:cNvPicPr>
          <p:nvPr/>
        </p:nvPicPr>
        <p:blipFill>
          <a:blip r:embed="rId9"/>
          <a:stretch>
            <a:fillRect/>
          </a:stretch>
        </p:blipFill>
        <p:spPr>
          <a:xfrm>
            <a:off x="6612182" y="4920007"/>
            <a:ext cx="85725" cy="85725"/>
          </a:xfrm>
          <a:prstGeom prst="rect">
            <a:avLst/>
          </a:prstGeom>
        </p:spPr>
      </p:pic>
      <p:sp>
        <p:nvSpPr>
          <p:cNvPr id="52" name="Text 43"/>
          <p:cNvSpPr/>
          <p:nvPr/>
        </p:nvSpPr>
        <p:spPr>
          <a:xfrm>
            <a:off x="6769345" y="4889646"/>
            <a:ext cx="663085" cy="146447"/>
          </a:xfrm>
          <a:prstGeom prst="rect">
            <a:avLst/>
          </a:prstGeom>
          <a:noFill/>
          <a:ln/>
        </p:spPr>
        <p:txBody>
          <a:bodyPr wrap="none" lIns="0" tIns="0" rIns="0" bIns="0" rtlCol="0" anchor="t">
            <a:spAutoFit/>
          </a:bodyPr>
          <a:lstStyle/>
          <a:p>
            <a:pPr marL="0" indent="0" algn="l">
              <a:lnSpc>
                <a:spcPts val="1000"/>
              </a:lnSpc>
              <a:buNone/>
            </a:pPr>
            <a:r>
              <a:rPr lang="en-US" sz="780" dirty="0">
                <a:solidFill>
                  <a:srgbClr val="4A4A4A"/>
                </a:solidFill>
              </a:rPr>
              <a:t>Valet Parking</a:t>
            </a:r>
            <a:endParaRPr lang="en-US" sz="780" dirty="0"/>
          </a:p>
        </p:txBody>
      </p:sp>
      <p:sp>
        <p:nvSpPr>
          <p:cNvPr id="53" name="Text 44"/>
          <p:cNvSpPr/>
          <p:nvPr/>
        </p:nvSpPr>
        <p:spPr>
          <a:xfrm>
            <a:off x="571500" y="5495330"/>
            <a:ext cx="8001000" cy="135731"/>
          </a:xfrm>
          <a:prstGeom prst="rect">
            <a:avLst/>
          </a:prstGeom>
          <a:noFill/>
          <a:ln/>
        </p:spPr>
        <p:txBody>
          <a:bodyPr wrap="none" lIns="0" tIns="0" rIns="0" bIns="0" rtlCol="0" anchor="t">
            <a:spAutoFit/>
          </a:bodyPr>
          <a:lstStyle/>
          <a:p>
            <a:pPr marL="0" indent="0" algn="r">
              <a:lnSpc>
                <a:spcPts val="900"/>
              </a:lnSpc>
              <a:buNone/>
            </a:pPr>
            <a:r>
              <a:rPr lang="en-US" sz="727" i="1" dirty="0">
                <a:solidFill>
                  <a:srgbClr val="8B4513"/>
                </a:solidFill>
              </a:rPr>
              <a:t>* Pricing available upon consultation. Contact our team for customized quotes.</a:t>
            </a:r>
            <a:endParaRPr lang="en-US" sz="727"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9144000" cy="5643563"/>
          </a:xfrm>
          <a:prstGeom prst="rect">
            <a:avLst/>
          </a:prstGeom>
        </p:spPr>
      </p:pic>
      <p:sp>
        <p:nvSpPr>
          <p:cNvPr id="3" name="Text 0"/>
          <p:cNvSpPr/>
          <p:nvPr/>
        </p:nvSpPr>
        <p:spPr>
          <a:xfrm>
            <a:off x="571500" y="428625"/>
            <a:ext cx="8572500" cy="466130"/>
          </a:xfrm>
          <a:prstGeom prst="rect">
            <a:avLst/>
          </a:prstGeom>
          <a:noFill/>
          <a:ln/>
        </p:spPr>
        <p:txBody>
          <a:bodyPr wrap="none" lIns="0" tIns="0" rIns="0" bIns="0" rtlCol="0" anchor="t">
            <a:spAutoFit/>
          </a:bodyPr>
          <a:lstStyle/>
          <a:p>
            <a:pPr marL="0" indent="0" algn="l">
              <a:lnSpc>
                <a:spcPts val="3200"/>
              </a:lnSpc>
              <a:buNone/>
            </a:pPr>
            <a:r>
              <a:rPr lang="en-US" sz="2436" b="1" dirty="0">
                <a:solidFill>
                  <a:srgbClr val="8B4513"/>
                </a:solidFill>
              </a:rPr>
              <a:t>Our Commitment to Excellence</a:t>
            </a:r>
            <a:endParaRPr lang="en-US" sz="2436" dirty="0"/>
          </a:p>
        </p:txBody>
      </p:sp>
      <p:sp>
        <p:nvSpPr>
          <p:cNvPr id="4" name="Text 1"/>
          <p:cNvSpPr/>
          <p:nvPr/>
        </p:nvSpPr>
        <p:spPr>
          <a:xfrm>
            <a:off x="571500" y="966192"/>
            <a:ext cx="8572500" cy="233958"/>
          </a:xfrm>
          <a:prstGeom prst="rect">
            <a:avLst/>
          </a:prstGeom>
          <a:noFill/>
          <a:ln/>
        </p:spPr>
        <p:txBody>
          <a:bodyPr wrap="none" lIns="0" tIns="0" rIns="0" bIns="0" rtlCol="0" anchor="t">
            <a:spAutoFit/>
          </a:bodyPr>
          <a:lstStyle/>
          <a:p>
            <a:pPr marL="0" indent="0" algn="l">
              <a:lnSpc>
                <a:spcPts val="1600"/>
              </a:lnSpc>
              <a:buNone/>
            </a:pPr>
            <a:r>
              <a:rPr lang="en-US" sz="1193" b="1" i="1" dirty="0">
                <a:solidFill>
                  <a:srgbClr val="C19A6B"/>
                </a:solidFill>
              </a:rPr>
              <a:t>Dedicated to Creating Unforgettable Experiences</a:t>
            </a:r>
            <a:endParaRPr lang="en-US" sz="1193" dirty="0"/>
          </a:p>
        </p:txBody>
      </p:sp>
      <p:sp>
        <p:nvSpPr>
          <p:cNvPr id="5" name="Text 2"/>
          <p:cNvSpPr/>
          <p:nvPr/>
        </p:nvSpPr>
        <p:spPr>
          <a:xfrm>
            <a:off x="1071563" y="1485900"/>
            <a:ext cx="7000875" cy="457200"/>
          </a:xfrm>
          <a:prstGeom prst="rect">
            <a:avLst/>
          </a:prstGeom>
          <a:noFill/>
          <a:ln/>
        </p:spPr>
        <p:txBody>
          <a:bodyPr wrap="square" lIns="0" tIns="0" rIns="0" bIns="0" rtlCol="0" anchor="t">
            <a:spAutoFit/>
          </a:bodyPr>
          <a:lstStyle/>
          <a:p>
            <a:pPr marL="0" indent="0" algn="ctr">
              <a:lnSpc>
                <a:spcPts val="1800"/>
              </a:lnSpc>
              <a:buNone/>
            </a:pPr>
            <a:r>
              <a:rPr lang="en-US" sz="1050" dirty="0">
                <a:solidFill>
                  <a:srgbClr val="4A4A4A"/>
                </a:solidFill>
              </a:rPr>
              <a:t>At Dunes Gate, excellence is not a goal—it's our standard. Every decision, every detail, and every interaction reflects our unwavering commitment to quality, integrity, and guest satisfaction.</a:t>
            </a:r>
            <a:endParaRPr lang="en-US" sz="1050" dirty="0"/>
          </a:p>
        </p:txBody>
      </p:sp>
      <p:pic>
        <p:nvPicPr>
          <p:cNvPr id="6" name="Image 1" descr="preencoded.png"/>
          <p:cNvPicPr>
            <a:picLocks noChangeAspect="1"/>
          </p:cNvPicPr>
          <p:nvPr/>
        </p:nvPicPr>
        <p:blipFill>
          <a:blip r:embed="rId4"/>
          <a:stretch>
            <a:fillRect/>
          </a:stretch>
        </p:blipFill>
        <p:spPr>
          <a:xfrm>
            <a:off x="1728788" y="2386013"/>
            <a:ext cx="257175" cy="257175"/>
          </a:xfrm>
          <a:prstGeom prst="rect">
            <a:avLst/>
          </a:prstGeom>
        </p:spPr>
      </p:pic>
      <p:sp>
        <p:nvSpPr>
          <p:cNvPr id="7" name="Shape 3"/>
          <p:cNvSpPr/>
          <p:nvPr/>
        </p:nvSpPr>
        <p:spPr>
          <a:xfrm>
            <a:off x="1714500" y="2786063"/>
            <a:ext cx="285750" cy="14288"/>
          </a:xfrm>
          <a:prstGeom prst="rect">
            <a:avLst/>
          </a:prstGeom>
          <a:solidFill>
            <a:srgbClr val="C19A6B"/>
          </a:solidFill>
          <a:ln/>
        </p:spPr>
        <p:txBody>
          <a:bodyPr/>
          <a:lstStyle/>
          <a:p>
            <a:endParaRPr lang="en-AE"/>
          </a:p>
        </p:txBody>
      </p:sp>
      <p:sp>
        <p:nvSpPr>
          <p:cNvPr id="8" name="Text 4"/>
          <p:cNvSpPr/>
          <p:nvPr/>
        </p:nvSpPr>
        <p:spPr>
          <a:xfrm>
            <a:off x="1148469" y="2871788"/>
            <a:ext cx="1417783" cy="214313"/>
          </a:xfrm>
          <a:prstGeom prst="rect">
            <a:avLst/>
          </a:prstGeom>
          <a:noFill/>
          <a:ln/>
        </p:spPr>
        <p:txBody>
          <a:bodyPr wrap="none" lIns="0" tIns="0" rIns="0" bIns="0" rtlCol="0" anchor="t">
            <a:spAutoFit/>
          </a:bodyPr>
          <a:lstStyle/>
          <a:p>
            <a:pPr marL="0" indent="0" algn="ctr">
              <a:lnSpc>
                <a:spcPts val="1500"/>
              </a:lnSpc>
              <a:buNone/>
            </a:pPr>
            <a:r>
              <a:rPr lang="en-US" sz="1090" b="1" dirty="0">
                <a:solidFill>
                  <a:srgbClr val="2C2C2C"/>
                </a:solidFill>
              </a:rPr>
              <a:t>Service Excellence</a:t>
            </a:r>
            <a:endParaRPr lang="en-US" sz="1090" dirty="0"/>
          </a:p>
        </p:txBody>
      </p:sp>
      <p:sp>
        <p:nvSpPr>
          <p:cNvPr id="9" name="Text 5"/>
          <p:cNvSpPr/>
          <p:nvPr/>
        </p:nvSpPr>
        <p:spPr>
          <a:xfrm>
            <a:off x="714375" y="3193256"/>
            <a:ext cx="2286000" cy="514350"/>
          </a:xfrm>
          <a:prstGeom prst="rect">
            <a:avLst/>
          </a:prstGeom>
          <a:noFill/>
          <a:ln/>
        </p:spPr>
        <p:txBody>
          <a:bodyPr wrap="square" lIns="0" tIns="0" rIns="0" bIns="0" rtlCol="0" anchor="t">
            <a:spAutoFit/>
          </a:bodyPr>
          <a:lstStyle/>
          <a:p>
            <a:pPr marL="0" indent="0" algn="ctr">
              <a:lnSpc>
                <a:spcPts val="1400"/>
              </a:lnSpc>
              <a:buNone/>
            </a:pPr>
            <a:r>
              <a:rPr lang="en-US" sz="834" dirty="0">
                <a:solidFill>
                  <a:srgbClr val="666666"/>
                </a:solidFill>
              </a:rPr>
              <a:t>Dedicated teams trained in hospitality and event management ensure every guest receives exceptional treatment.</a:t>
            </a:r>
            <a:endParaRPr lang="en-US" sz="834" dirty="0"/>
          </a:p>
        </p:txBody>
      </p:sp>
      <p:pic>
        <p:nvPicPr>
          <p:cNvPr id="10" name="Image 2" descr="preencoded.png"/>
          <p:cNvPicPr>
            <a:picLocks noChangeAspect="1"/>
          </p:cNvPicPr>
          <p:nvPr/>
        </p:nvPicPr>
        <p:blipFill>
          <a:blip r:embed="rId5"/>
          <a:stretch>
            <a:fillRect/>
          </a:stretch>
        </p:blipFill>
        <p:spPr>
          <a:xfrm>
            <a:off x="4443413" y="2386013"/>
            <a:ext cx="257175" cy="257175"/>
          </a:xfrm>
          <a:prstGeom prst="rect">
            <a:avLst/>
          </a:prstGeom>
        </p:spPr>
      </p:pic>
      <p:sp>
        <p:nvSpPr>
          <p:cNvPr id="11" name="Shape 6"/>
          <p:cNvSpPr/>
          <p:nvPr/>
        </p:nvSpPr>
        <p:spPr>
          <a:xfrm>
            <a:off x="4429125" y="2786063"/>
            <a:ext cx="285750" cy="14288"/>
          </a:xfrm>
          <a:prstGeom prst="rect">
            <a:avLst/>
          </a:prstGeom>
          <a:solidFill>
            <a:srgbClr val="C19A6B"/>
          </a:solidFill>
          <a:ln/>
        </p:spPr>
        <p:txBody>
          <a:bodyPr/>
          <a:lstStyle/>
          <a:p>
            <a:endParaRPr lang="en-AE"/>
          </a:p>
        </p:txBody>
      </p:sp>
      <p:sp>
        <p:nvSpPr>
          <p:cNvPr id="12" name="Text 7"/>
          <p:cNvSpPr/>
          <p:nvPr/>
        </p:nvSpPr>
        <p:spPr>
          <a:xfrm>
            <a:off x="3650373" y="2871788"/>
            <a:ext cx="1843227" cy="214313"/>
          </a:xfrm>
          <a:prstGeom prst="rect">
            <a:avLst/>
          </a:prstGeom>
          <a:noFill/>
          <a:ln/>
        </p:spPr>
        <p:txBody>
          <a:bodyPr wrap="none" lIns="0" tIns="0" rIns="0" bIns="0" rtlCol="0" anchor="t">
            <a:spAutoFit/>
          </a:bodyPr>
          <a:lstStyle/>
          <a:p>
            <a:pPr marL="0" indent="0" algn="ctr">
              <a:lnSpc>
                <a:spcPts val="1500"/>
              </a:lnSpc>
              <a:buNone/>
            </a:pPr>
            <a:r>
              <a:rPr lang="en-US" sz="1090" b="1" dirty="0">
                <a:solidFill>
                  <a:srgbClr val="2C2C2C"/>
                </a:solidFill>
              </a:rPr>
              <a:t>Preservation &amp; Security</a:t>
            </a:r>
            <a:endParaRPr lang="en-US" sz="1090" dirty="0"/>
          </a:p>
        </p:txBody>
      </p:sp>
      <p:sp>
        <p:nvSpPr>
          <p:cNvPr id="13" name="Text 8"/>
          <p:cNvSpPr/>
          <p:nvPr/>
        </p:nvSpPr>
        <p:spPr>
          <a:xfrm>
            <a:off x="3429000" y="3193256"/>
            <a:ext cx="2286000" cy="685800"/>
          </a:xfrm>
          <a:prstGeom prst="rect">
            <a:avLst/>
          </a:prstGeom>
          <a:noFill/>
          <a:ln/>
        </p:spPr>
        <p:txBody>
          <a:bodyPr wrap="square" lIns="0" tIns="0" rIns="0" bIns="0" rtlCol="0" anchor="t">
            <a:spAutoFit/>
          </a:bodyPr>
          <a:lstStyle/>
          <a:p>
            <a:pPr marL="0" indent="0" algn="ctr">
              <a:lnSpc>
                <a:spcPts val="1400"/>
              </a:lnSpc>
              <a:buNone/>
            </a:pPr>
            <a:r>
              <a:rPr lang="en-US" sz="834" dirty="0">
                <a:solidFill>
                  <a:srgbClr val="666666"/>
                </a:solidFill>
              </a:rPr>
              <a:t>Industry-leading systems protect collections and guests while maintaining the premium environment our clients expect.</a:t>
            </a:r>
            <a:endParaRPr lang="en-US" sz="834" dirty="0"/>
          </a:p>
        </p:txBody>
      </p:sp>
      <p:pic>
        <p:nvPicPr>
          <p:cNvPr id="14" name="Image 3" descr="preencoded.png"/>
          <p:cNvPicPr>
            <a:picLocks noChangeAspect="1"/>
          </p:cNvPicPr>
          <p:nvPr/>
        </p:nvPicPr>
        <p:blipFill>
          <a:blip r:embed="rId6"/>
          <a:stretch>
            <a:fillRect/>
          </a:stretch>
        </p:blipFill>
        <p:spPr>
          <a:xfrm>
            <a:off x="7125891" y="2386013"/>
            <a:ext cx="321469" cy="257175"/>
          </a:xfrm>
          <a:prstGeom prst="rect">
            <a:avLst/>
          </a:prstGeom>
        </p:spPr>
      </p:pic>
      <p:sp>
        <p:nvSpPr>
          <p:cNvPr id="15" name="Shape 9"/>
          <p:cNvSpPr/>
          <p:nvPr/>
        </p:nvSpPr>
        <p:spPr>
          <a:xfrm>
            <a:off x="7143750" y="2786063"/>
            <a:ext cx="285750" cy="14288"/>
          </a:xfrm>
          <a:prstGeom prst="rect">
            <a:avLst/>
          </a:prstGeom>
          <a:solidFill>
            <a:srgbClr val="C19A6B"/>
          </a:solidFill>
          <a:ln/>
        </p:spPr>
        <p:txBody>
          <a:bodyPr/>
          <a:lstStyle/>
          <a:p>
            <a:endParaRPr lang="en-AE"/>
          </a:p>
        </p:txBody>
      </p:sp>
      <p:sp>
        <p:nvSpPr>
          <p:cNvPr id="16" name="Text 10"/>
          <p:cNvSpPr/>
          <p:nvPr/>
        </p:nvSpPr>
        <p:spPr>
          <a:xfrm>
            <a:off x="6479660" y="2871788"/>
            <a:ext cx="1613929" cy="214313"/>
          </a:xfrm>
          <a:prstGeom prst="rect">
            <a:avLst/>
          </a:prstGeom>
          <a:noFill/>
          <a:ln/>
        </p:spPr>
        <p:txBody>
          <a:bodyPr wrap="none" lIns="0" tIns="0" rIns="0" bIns="0" rtlCol="0" anchor="t">
            <a:spAutoFit/>
          </a:bodyPr>
          <a:lstStyle/>
          <a:p>
            <a:pPr marL="0" indent="0" algn="ctr">
              <a:lnSpc>
                <a:spcPts val="1500"/>
              </a:lnSpc>
              <a:buNone/>
            </a:pPr>
            <a:r>
              <a:rPr lang="en-US" sz="1090" b="1" dirty="0">
                <a:solidFill>
                  <a:srgbClr val="2C2C2C"/>
                </a:solidFill>
              </a:rPr>
              <a:t>Community Building</a:t>
            </a:r>
            <a:endParaRPr lang="en-US" sz="1090" dirty="0"/>
          </a:p>
        </p:txBody>
      </p:sp>
      <p:sp>
        <p:nvSpPr>
          <p:cNvPr id="17" name="Text 11"/>
          <p:cNvSpPr/>
          <p:nvPr/>
        </p:nvSpPr>
        <p:spPr>
          <a:xfrm>
            <a:off x="6143625" y="3193256"/>
            <a:ext cx="2286000" cy="514350"/>
          </a:xfrm>
          <a:prstGeom prst="rect">
            <a:avLst/>
          </a:prstGeom>
          <a:noFill/>
          <a:ln/>
        </p:spPr>
        <p:txBody>
          <a:bodyPr wrap="square" lIns="0" tIns="0" rIns="0" bIns="0" rtlCol="0" anchor="t">
            <a:spAutoFit/>
          </a:bodyPr>
          <a:lstStyle/>
          <a:p>
            <a:pPr marL="0" indent="0" algn="ctr">
              <a:lnSpc>
                <a:spcPts val="1400"/>
              </a:lnSpc>
              <a:buNone/>
            </a:pPr>
            <a:r>
              <a:rPr lang="en-US" sz="834" dirty="0">
                <a:solidFill>
                  <a:srgbClr val="666666"/>
                </a:solidFill>
              </a:rPr>
              <a:t>We foster connections between collectors, businesses, and cultural organizations, creating a vibrant community.</a:t>
            </a:r>
            <a:endParaRPr lang="en-US" sz="834" dirty="0"/>
          </a:p>
        </p:txBody>
      </p:sp>
      <p:pic>
        <p:nvPicPr>
          <p:cNvPr id="18" name="Image 4" descr="preencoded.png"/>
          <p:cNvPicPr>
            <a:picLocks noChangeAspect="1"/>
          </p:cNvPicPr>
          <p:nvPr/>
        </p:nvPicPr>
        <p:blipFill>
          <a:blip r:embed="rId7"/>
          <a:stretch>
            <a:fillRect/>
          </a:stretch>
        </p:blipFill>
        <p:spPr>
          <a:xfrm>
            <a:off x="3086100" y="4321969"/>
            <a:ext cx="257175" cy="257175"/>
          </a:xfrm>
          <a:prstGeom prst="rect">
            <a:avLst/>
          </a:prstGeom>
        </p:spPr>
      </p:pic>
      <p:sp>
        <p:nvSpPr>
          <p:cNvPr id="19" name="Shape 12"/>
          <p:cNvSpPr/>
          <p:nvPr/>
        </p:nvSpPr>
        <p:spPr>
          <a:xfrm>
            <a:off x="3071813" y="4722019"/>
            <a:ext cx="285750" cy="14288"/>
          </a:xfrm>
          <a:prstGeom prst="rect">
            <a:avLst/>
          </a:prstGeom>
          <a:solidFill>
            <a:srgbClr val="C19A6B"/>
          </a:solidFill>
          <a:ln/>
        </p:spPr>
        <p:txBody>
          <a:bodyPr/>
          <a:lstStyle/>
          <a:p>
            <a:endParaRPr lang="en-AE"/>
          </a:p>
        </p:txBody>
      </p:sp>
      <p:sp>
        <p:nvSpPr>
          <p:cNvPr id="20" name="Text 13"/>
          <p:cNvSpPr/>
          <p:nvPr/>
        </p:nvSpPr>
        <p:spPr>
          <a:xfrm>
            <a:off x="2204126" y="4807744"/>
            <a:ext cx="2021123" cy="214313"/>
          </a:xfrm>
          <a:prstGeom prst="rect">
            <a:avLst/>
          </a:prstGeom>
          <a:noFill/>
          <a:ln/>
        </p:spPr>
        <p:txBody>
          <a:bodyPr wrap="none" lIns="0" tIns="0" rIns="0" bIns="0" rtlCol="0" anchor="t">
            <a:spAutoFit/>
          </a:bodyPr>
          <a:lstStyle/>
          <a:p>
            <a:pPr marL="0" indent="0" algn="ctr">
              <a:lnSpc>
                <a:spcPts val="1500"/>
              </a:lnSpc>
              <a:buNone/>
            </a:pPr>
            <a:r>
              <a:rPr lang="en-US" sz="1090" b="1" dirty="0">
                <a:solidFill>
                  <a:srgbClr val="2C2C2C"/>
                </a:solidFill>
              </a:rPr>
              <a:t>Continuous Improvement</a:t>
            </a:r>
            <a:endParaRPr lang="en-US" sz="1090" dirty="0"/>
          </a:p>
        </p:txBody>
      </p:sp>
      <p:sp>
        <p:nvSpPr>
          <p:cNvPr id="21" name="Text 14"/>
          <p:cNvSpPr/>
          <p:nvPr/>
        </p:nvSpPr>
        <p:spPr>
          <a:xfrm>
            <a:off x="2071688" y="5129213"/>
            <a:ext cx="2286000" cy="514350"/>
          </a:xfrm>
          <a:prstGeom prst="rect">
            <a:avLst/>
          </a:prstGeom>
          <a:noFill/>
          <a:ln/>
        </p:spPr>
        <p:txBody>
          <a:bodyPr wrap="square" lIns="0" tIns="0" rIns="0" bIns="0" rtlCol="0" anchor="t">
            <a:spAutoFit/>
          </a:bodyPr>
          <a:lstStyle/>
          <a:p>
            <a:pPr marL="0" indent="0" algn="ctr">
              <a:lnSpc>
                <a:spcPts val="1400"/>
              </a:lnSpc>
              <a:buNone/>
            </a:pPr>
            <a:r>
              <a:rPr lang="en-US" sz="834" dirty="0">
                <a:solidFill>
                  <a:srgbClr val="666666"/>
                </a:solidFill>
              </a:rPr>
              <a:t>We listen to feedback and continuously enhance our facilities, services, and offerings to exceed expectations.</a:t>
            </a:r>
            <a:endParaRPr lang="en-US" sz="834" dirty="0"/>
          </a:p>
        </p:txBody>
      </p:sp>
      <p:pic>
        <p:nvPicPr>
          <p:cNvPr id="22" name="Image 5" descr="preencoded.png"/>
          <p:cNvPicPr>
            <a:picLocks noChangeAspect="1"/>
          </p:cNvPicPr>
          <p:nvPr/>
        </p:nvPicPr>
        <p:blipFill>
          <a:blip r:embed="rId8"/>
          <a:stretch>
            <a:fillRect/>
          </a:stretch>
        </p:blipFill>
        <p:spPr>
          <a:xfrm>
            <a:off x="5768578" y="4321969"/>
            <a:ext cx="321469" cy="257175"/>
          </a:xfrm>
          <a:prstGeom prst="rect">
            <a:avLst/>
          </a:prstGeom>
        </p:spPr>
      </p:pic>
      <p:sp>
        <p:nvSpPr>
          <p:cNvPr id="23" name="Shape 15"/>
          <p:cNvSpPr/>
          <p:nvPr/>
        </p:nvSpPr>
        <p:spPr>
          <a:xfrm>
            <a:off x="5786438" y="4722019"/>
            <a:ext cx="285750" cy="14288"/>
          </a:xfrm>
          <a:prstGeom prst="rect">
            <a:avLst/>
          </a:prstGeom>
          <a:solidFill>
            <a:srgbClr val="C19A6B"/>
          </a:solidFill>
          <a:ln/>
        </p:spPr>
        <p:txBody>
          <a:bodyPr/>
          <a:lstStyle/>
          <a:p>
            <a:endParaRPr lang="en-AE"/>
          </a:p>
        </p:txBody>
      </p:sp>
      <p:sp>
        <p:nvSpPr>
          <p:cNvPr id="24" name="Text 16"/>
          <p:cNvSpPr/>
          <p:nvPr/>
        </p:nvSpPr>
        <p:spPr>
          <a:xfrm>
            <a:off x="5084397" y="4807744"/>
            <a:ext cx="1689832" cy="214313"/>
          </a:xfrm>
          <a:prstGeom prst="rect">
            <a:avLst/>
          </a:prstGeom>
          <a:noFill/>
          <a:ln/>
        </p:spPr>
        <p:txBody>
          <a:bodyPr wrap="none" lIns="0" tIns="0" rIns="0" bIns="0" rtlCol="0" anchor="t">
            <a:spAutoFit/>
          </a:bodyPr>
          <a:lstStyle/>
          <a:p>
            <a:pPr marL="0" indent="0" algn="ctr">
              <a:lnSpc>
                <a:spcPts val="1500"/>
              </a:lnSpc>
              <a:buNone/>
            </a:pPr>
            <a:r>
              <a:rPr lang="en-US" sz="1090" b="1" dirty="0">
                <a:solidFill>
                  <a:srgbClr val="2C2C2C"/>
                </a:solidFill>
              </a:rPr>
              <a:t>Integrity &amp; Reliability</a:t>
            </a:r>
            <a:endParaRPr lang="en-US" sz="1090" dirty="0"/>
          </a:p>
        </p:txBody>
      </p:sp>
      <p:sp>
        <p:nvSpPr>
          <p:cNvPr id="25" name="Text 17"/>
          <p:cNvSpPr/>
          <p:nvPr/>
        </p:nvSpPr>
        <p:spPr>
          <a:xfrm>
            <a:off x="4786313" y="5129213"/>
            <a:ext cx="2286000" cy="514350"/>
          </a:xfrm>
          <a:prstGeom prst="rect">
            <a:avLst/>
          </a:prstGeom>
          <a:noFill/>
          <a:ln/>
        </p:spPr>
        <p:txBody>
          <a:bodyPr wrap="square" lIns="0" tIns="0" rIns="0" bIns="0" rtlCol="0" anchor="t">
            <a:spAutoFit/>
          </a:bodyPr>
          <a:lstStyle/>
          <a:p>
            <a:pPr marL="0" indent="0" algn="ctr">
              <a:lnSpc>
                <a:spcPts val="1400"/>
              </a:lnSpc>
              <a:buNone/>
            </a:pPr>
            <a:r>
              <a:rPr lang="en-US" sz="834" dirty="0">
                <a:solidFill>
                  <a:srgbClr val="666666"/>
                </a:solidFill>
              </a:rPr>
              <a:t>Our reputation is built on consistent delivery, transparent communication, and unwavering commitment to success.</a:t>
            </a:r>
            <a:endParaRPr lang="en-US" sz="834" dirty="0"/>
          </a:p>
        </p:txBody>
      </p:sp>
      <p:sp>
        <p:nvSpPr>
          <p:cNvPr id="26" name="Text 18"/>
          <p:cNvSpPr/>
          <p:nvPr/>
        </p:nvSpPr>
        <p:spPr>
          <a:xfrm>
            <a:off x="7872887" y="5293519"/>
            <a:ext cx="699613" cy="135731"/>
          </a:xfrm>
          <a:prstGeom prst="rect">
            <a:avLst/>
          </a:prstGeom>
          <a:noFill/>
          <a:ln/>
        </p:spPr>
        <p:txBody>
          <a:bodyPr wrap="none" lIns="0" tIns="0" rIns="0" bIns="0" rtlCol="0" anchor="t">
            <a:spAutoFit/>
          </a:bodyPr>
          <a:lstStyle/>
          <a:p>
            <a:pPr marL="0" indent="0" algn="l">
              <a:lnSpc>
                <a:spcPts val="900"/>
              </a:lnSpc>
              <a:buNone/>
            </a:pPr>
            <a:r>
              <a:rPr lang="en-US" sz="727" kern="0" spc="1" dirty="0">
                <a:solidFill>
                  <a:srgbClr val="8B4513">
                    <a:alpha val="70000"/>
                  </a:srgbClr>
                </a:solidFill>
              </a:rPr>
              <a:t>DUNES GATE</a:t>
            </a:r>
            <a:endParaRPr lang="en-US" sz="727"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9144000" cy="5143500"/>
          </a:xfrm>
          <a:prstGeom prst="rect">
            <a:avLst/>
          </a:prstGeom>
        </p:spPr>
      </p:pic>
      <p:sp>
        <p:nvSpPr>
          <p:cNvPr id="3" name="Text 0"/>
          <p:cNvSpPr/>
          <p:nvPr/>
        </p:nvSpPr>
        <p:spPr>
          <a:xfrm>
            <a:off x="2143125" y="903712"/>
            <a:ext cx="4857750" cy="1089422"/>
          </a:xfrm>
          <a:prstGeom prst="rect">
            <a:avLst/>
          </a:prstGeom>
          <a:noFill/>
          <a:ln/>
        </p:spPr>
        <p:txBody>
          <a:bodyPr wrap="square" lIns="0" tIns="0" rIns="0" bIns="0" rtlCol="0" anchor="t">
            <a:spAutoFit/>
          </a:bodyPr>
          <a:lstStyle/>
          <a:p>
            <a:pPr marL="0" indent="0" algn="ctr">
              <a:lnSpc>
                <a:spcPts val="3800"/>
              </a:lnSpc>
              <a:buNone/>
            </a:pPr>
            <a:r>
              <a:rPr lang="en-US" sz="2862" b="1" dirty="0">
                <a:solidFill>
                  <a:srgbClr val="8B4513"/>
                </a:solidFill>
              </a:rPr>
              <a:t>Schedule Your Visit Today</a:t>
            </a:r>
            <a:endParaRPr lang="en-US" sz="2862" dirty="0"/>
          </a:p>
        </p:txBody>
      </p:sp>
      <p:sp>
        <p:nvSpPr>
          <p:cNvPr id="4" name="Text 1"/>
          <p:cNvSpPr/>
          <p:nvPr/>
        </p:nvSpPr>
        <p:spPr>
          <a:xfrm>
            <a:off x="2143125" y="2100290"/>
            <a:ext cx="4857750" cy="273248"/>
          </a:xfrm>
          <a:prstGeom prst="rect">
            <a:avLst/>
          </a:prstGeom>
          <a:noFill/>
          <a:ln/>
        </p:spPr>
        <p:txBody>
          <a:bodyPr wrap="none" lIns="0" tIns="0" rIns="0" bIns="0" rtlCol="0" anchor="t">
            <a:spAutoFit/>
          </a:bodyPr>
          <a:lstStyle/>
          <a:p>
            <a:pPr marL="0" indent="0" algn="ctr">
              <a:lnSpc>
                <a:spcPts val="1900"/>
              </a:lnSpc>
              <a:buNone/>
            </a:pPr>
            <a:r>
              <a:rPr lang="en-US" sz="1486" i="1" dirty="0">
                <a:solidFill>
                  <a:srgbClr val="C19A6B"/>
                </a:solidFill>
              </a:rPr>
              <a:t>Experience Dunes Gate Firsthand</a:t>
            </a:r>
            <a:endParaRPr lang="en-US" sz="1486" dirty="0"/>
          </a:p>
        </p:txBody>
      </p:sp>
      <p:sp>
        <p:nvSpPr>
          <p:cNvPr id="5" name="Text 2"/>
          <p:cNvSpPr/>
          <p:nvPr/>
        </p:nvSpPr>
        <p:spPr>
          <a:xfrm>
            <a:off x="2143125" y="2680720"/>
            <a:ext cx="4857750" cy="694339"/>
          </a:xfrm>
          <a:prstGeom prst="rect">
            <a:avLst/>
          </a:prstGeom>
          <a:noFill/>
          <a:ln/>
        </p:spPr>
        <p:txBody>
          <a:bodyPr wrap="square" lIns="0" tIns="0" rIns="0" bIns="0" rtlCol="0" anchor="t">
            <a:spAutoFit/>
          </a:bodyPr>
          <a:lstStyle/>
          <a:p>
            <a:pPr marL="0" indent="0" algn="ctr">
              <a:lnSpc>
                <a:spcPts val="1800"/>
              </a:lnSpc>
              <a:buNone/>
            </a:pPr>
            <a:r>
              <a:rPr lang="en-US" sz="942" dirty="0">
                <a:solidFill>
                  <a:srgbClr val="4A4A4A"/>
                </a:solidFill>
              </a:rPr>
              <a:t>We invite event organizers, venue operators, and investors to experience the Dunes Gate difference. Our team is ready to discuss your vision and explore how we can support your success.</a:t>
            </a:r>
            <a:endParaRPr lang="en-US" sz="942" dirty="0"/>
          </a:p>
        </p:txBody>
      </p:sp>
      <p:sp>
        <p:nvSpPr>
          <p:cNvPr id="6" name="Shape 3"/>
          <p:cNvSpPr/>
          <p:nvPr/>
        </p:nvSpPr>
        <p:spPr>
          <a:xfrm>
            <a:off x="2143125" y="3517934"/>
            <a:ext cx="4857750" cy="887611"/>
          </a:xfrm>
          <a:prstGeom prst="rect">
            <a:avLst/>
          </a:prstGeom>
          <a:solidFill>
            <a:srgbClr val="FFFFFF">
              <a:alpha val="70000"/>
            </a:srgbClr>
          </a:solidFill>
          <a:ln/>
        </p:spPr>
        <p:txBody>
          <a:bodyPr/>
          <a:lstStyle/>
          <a:p>
            <a:endParaRPr lang="en-AE"/>
          </a:p>
        </p:txBody>
      </p:sp>
      <p:sp>
        <p:nvSpPr>
          <p:cNvPr id="7" name="Shape 4"/>
          <p:cNvSpPr/>
          <p:nvPr/>
        </p:nvSpPr>
        <p:spPr>
          <a:xfrm>
            <a:off x="2143125" y="3517934"/>
            <a:ext cx="35719" cy="887611"/>
          </a:xfrm>
          <a:prstGeom prst="rect">
            <a:avLst/>
          </a:prstGeom>
          <a:solidFill>
            <a:srgbClr val="8B4513"/>
          </a:solidFill>
          <a:ln/>
        </p:spPr>
        <p:txBody>
          <a:bodyPr/>
          <a:lstStyle/>
          <a:p>
            <a:endParaRPr lang="en-AE"/>
          </a:p>
        </p:txBody>
      </p:sp>
      <p:sp>
        <p:nvSpPr>
          <p:cNvPr id="8" name="Text 5"/>
          <p:cNvSpPr/>
          <p:nvPr/>
        </p:nvSpPr>
        <p:spPr>
          <a:xfrm>
            <a:off x="2228850" y="3603659"/>
            <a:ext cx="4686300" cy="194667"/>
          </a:xfrm>
          <a:prstGeom prst="rect">
            <a:avLst/>
          </a:prstGeom>
          <a:noFill/>
          <a:ln/>
        </p:spPr>
        <p:txBody>
          <a:bodyPr wrap="none" lIns="0" tIns="0" rIns="0" bIns="0" rtlCol="0" anchor="t">
            <a:spAutoFit/>
          </a:bodyPr>
          <a:lstStyle/>
          <a:p>
            <a:pPr marL="0" indent="0" algn="ctr">
              <a:lnSpc>
                <a:spcPts val="1400"/>
              </a:lnSpc>
              <a:buNone/>
            </a:pPr>
            <a:r>
              <a:rPr lang="en-US" sz="987" b="1" kern="0" spc="1" dirty="0">
                <a:solidFill>
                  <a:srgbClr val="8B4513"/>
                </a:solidFill>
              </a:rPr>
              <a:t>Contact Information</a:t>
            </a:r>
            <a:endParaRPr lang="en-US" sz="987" dirty="0"/>
          </a:p>
        </p:txBody>
      </p:sp>
      <p:pic>
        <p:nvPicPr>
          <p:cNvPr id="9" name="Image 1" descr="preencoded.png"/>
          <p:cNvPicPr>
            <a:picLocks noChangeAspect="1"/>
          </p:cNvPicPr>
          <p:nvPr/>
        </p:nvPicPr>
        <p:blipFill>
          <a:blip r:embed="rId4"/>
          <a:stretch>
            <a:fillRect/>
          </a:stretch>
        </p:blipFill>
        <p:spPr>
          <a:xfrm>
            <a:off x="3789676" y="3878693"/>
            <a:ext cx="128588" cy="128588"/>
          </a:xfrm>
          <a:prstGeom prst="rect">
            <a:avLst/>
          </a:prstGeom>
        </p:spPr>
      </p:pic>
      <p:sp>
        <p:nvSpPr>
          <p:cNvPr id="10" name="Text 6"/>
          <p:cNvSpPr/>
          <p:nvPr/>
        </p:nvSpPr>
        <p:spPr>
          <a:xfrm>
            <a:off x="4023159" y="3855476"/>
            <a:ext cx="1331165" cy="182166"/>
          </a:xfrm>
          <a:prstGeom prst="rect">
            <a:avLst/>
          </a:prstGeom>
          <a:noFill/>
          <a:ln/>
        </p:spPr>
        <p:txBody>
          <a:bodyPr wrap="none" lIns="0" tIns="0" rIns="0" bIns="0" rtlCol="0" anchor="t">
            <a:spAutoFit/>
          </a:bodyPr>
          <a:lstStyle/>
          <a:p>
            <a:pPr marL="0" indent="0" algn="ctr">
              <a:lnSpc>
                <a:spcPts val="1200"/>
              </a:lnSpc>
              <a:buNone/>
            </a:pPr>
            <a:r>
              <a:rPr lang="en-US" sz="885" b="1" dirty="0">
                <a:solidFill>
                  <a:srgbClr val="C19A6B"/>
                </a:solidFill>
              </a:rPr>
              <a:t>info@dunesgate.com</a:t>
            </a:r>
            <a:endParaRPr lang="en-US" sz="885" dirty="0"/>
          </a:p>
        </p:txBody>
      </p:sp>
      <p:pic>
        <p:nvPicPr>
          <p:cNvPr id="11" name="Image 2" descr="preencoded.png"/>
          <p:cNvPicPr>
            <a:picLocks noChangeAspect="1"/>
          </p:cNvPicPr>
          <p:nvPr/>
        </p:nvPicPr>
        <p:blipFill>
          <a:blip r:embed="rId5"/>
          <a:stretch>
            <a:fillRect/>
          </a:stretch>
        </p:blipFill>
        <p:spPr>
          <a:xfrm>
            <a:off x="3795006" y="4110865"/>
            <a:ext cx="128588" cy="128588"/>
          </a:xfrm>
          <a:prstGeom prst="rect">
            <a:avLst/>
          </a:prstGeom>
        </p:spPr>
      </p:pic>
      <p:sp>
        <p:nvSpPr>
          <p:cNvPr id="12" name="Text 7"/>
          <p:cNvSpPr/>
          <p:nvPr/>
        </p:nvSpPr>
        <p:spPr>
          <a:xfrm>
            <a:off x="4028489" y="4087648"/>
            <a:ext cx="1320478" cy="182166"/>
          </a:xfrm>
          <a:prstGeom prst="rect">
            <a:avLst/>
          </a:prstGeom>
          <a:noFill/>
          <a:ln/>
        </p:spPr>
        <p:txBody>
          <a:bodyPr wrap="none" lIns="0" tIns="0" rIns="0" bIns="0" rtlCol="0" anchor="t">
            <a:spAutoFit/>
          </a:bodyPr>
          <a:lstStyle/>
          <a:p>
            <a:pPr marL="0" indent="0" algn="ctr">
              <a:lnSpc>
                <a:spcPts val="1200"/>
              </a:lnSpc>
              <a:buNone/>
            </a:pPr>
            <a:r>
              <a:rPr lang="en-US" sz="885" b="1" dirty="0">
                <a:solidFill>
                  <a:srgbClr val="C19A6B"/>
                </a:solidFill>
              </a:rPr>
              <a:t>www.dunesgate.com</a:t>
            </a:r>
            <a:endParaRPr lang="en-US" sz="885" dirty="0"/>
          </a:p>
        </p:txBody>
      </p:sp>
      <p:sp>
        <p:nvSpPr>
          <p:cNvPr id="13" name="Text 8"/>
          <p:cNvSpPr/>
          <p:nvPr/>
        </p:nvSpPr>
        <p:spPr>
          <a:xfrm>
            <a:off x="2143125" y="4491270"/>
            <a:ext cx="4857750" cy="462893"/>
          </a:xfrm>
          <a:prstGeom prst="rect">
            <a:avLst/>
          </a:prstGeom>
          <a:noFill/>
          <a:ln/>
        </p:spPr>
        <p:txBody>
          <a:bodyPr wrap="square" lIns="0" tIns="0" rIns="0" bIns="0" rtlCol="0" anchor="t">
            <a:spAutoFit/>
          </a:bodyPr>
          <a:lstStyle/>
          <a:p>
            <a:pPr marL="0" indent="0" algn="ctr">
              <a:lnSpc>
                <a:spcPts val="1800"/>
              </a:lnSpc>
              <a:buNone/>
            </a:pPr>
            <a:r>
              <a:rPr lang="en-US" sz="942" i="1" dirty="0">
                <a:solidFill>
                  <a:srgbClr val="4A4A4A"/>
                </a:solidFill>
              </a:rPr>
              <a:t>Contact us to arrange a private tour, discuss your event requirements, or explore partnership opportunities. We look forward to welcoming you to Dunes Gate.</a:t>
            </a:r>
            <a:endParaRPr lang="en-US" sz="942" dirty="0"/>
          </a:p>
        </p:txBody>
      </p:sp>
      <p:sp>
        <p:nvSpPr>
          <p:cNvPr id="14" name="Text 9"/>
          <p:cNvSpPr/>
          <p:nvPr/>
        </p:nvSpPr>
        <p:spPr>
          <a:xfrm>
            <a:off x="7872887" y="4793456"/>
            <a:ext cx="699613" cy="135731"/>
          </a:xfrm>
          <a:prstGeom prst="rect">
            <a:avLst/>
          </a:prstGeom>
          <a:noFill/>
          <a:ln/>
        </p:spPr>
        <p:txBody>
          <a:bodyPr wrap="none" lIns="0" tIns="0" rIns="0" bIns="0" rtlCol="0" anchor="t">
            <a:spAutoFit/>
          </a:bodyPr>
          <a:lstStyle/>
          <a:p>
            <a:pPr marL="0" indent="0" algn="l">
              <a:lnSpc>
                <a:spcPts val="900"/>
              </a:lnSpc>
              <a:buNone/>
            </a:pPr>
            <a:r>
              <a:rPr lang="en-US" sz="727" kern="0" spc="1" dirty="0">
                <a:solidFill>
                  <a:srgbClr val="8B4513">
                    <a:alpha val="70000"/>
                  </a:srgbClr>
                </a:solidFill>
              </a:rPr>
              <a:t>DUNES GATE</a:t>
            </a:r>
            <a:endParaRPr lang="en-US" sz="727"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9144000" cy="5143500"/>
          </a:xfrm>
          <a:prstGeom prst="rect">
            <a:avLst/>
          </a:prstGeom>
        </p:spPr>
      </p:pic>
      <p:sp>
        <p:nvSpPr>
          <p:cNvPr id="3" name="Shape 0"/>
          <p:cNvSpPr/>
          <p:nvPr/>
        </p:nvSpPr>
        <p:spPr>
          <a:xfrm>
            <a:off x="785813" y="1428750"/>
            <a:ext cx="2000250" cy="2714625"/>
          </a:xfrm>
          <a:prstGeom prst="rect">
            <a:avLst/>
          </a:prstGeom>
          <a:solidFill>
            <a:srgbClr val="FFFFFF"/>
          </a:solidFill>
          <a:ln w="18288">
            <a:solidFill>
              <a:srgbClr val="8B4513"/>
            </a:solidFill>
            <a:prstDash val="solid"/>
          </a:ln>
        </p:spPr>
        <p:txBody>
          <a:bodyPr/>
          <a:lstStyle/>
          <a:p>
            <a:endParaRPr lang="en-AE"/>
          </a:p>
        </p:txBody>
      </p:sp>
      <p:pic>
        <p:nvPicPr>
          <p:cNvPr id="4" name="Image 1" descr="preencoded.png"/>
          <p:cNvPicPr>
            <a:picLocks noChangeAspect="1"/>
          </p:cNvPicPr>
          <p:nvPr/>
        </p:nvPicPr>
        <p:blipFill>
          <a:blip r:embed="rId4"/>
          <a:stretch>
            <a:fillRect/>
          </a:stretch>
        </p:blipFill>
        <p:spPr>
          <a:xfrm>
            <a:off x="785813" y="1428750"/>
            <a:ext cx="2000250" cy="2714625"/>
          </a:xfrm>
          <a:prstGeom prst="rect">
            <a:avLst/>
          </a:prstGeom>
        </p:spPr>
      </p:pic>
      <p:sp>
        <p:nvSpPr>
          <p:cNvPr id="5" name="Shape 1"/>
          <p:cNvSpPr/>
          <p:nvPr/>
        </p:nvSpPr>
        <p:spPr>
          <a:xfrm>
            <a:off x="3143250" y="1012654"/>
            <a:ext cx="1811359" cy="250031"/>
          </a:xfrm>
          <a:prstGeom prst="roundRect">
            <a:avLst/>
          </a:prstGeom>
          <a:solidFill>
            <a:srgbClr val="8B4513"/>
          </a:solidFill>
          <a:ln/>
        </p:spPr>
        <p:txBody>
          <a:bodyPr/>
          <a:lstStyle/>
          <a:p>
            <a:endParaRPr lang="en-AE"/>
          </a:p>
        </p:txBody>
      </p:sp>
      <p:sp>
        <p:nvSpPr>
          <p:cNvPr id="6" name="Text 2"/>
          <p:cNvSpPr/>
          <p:nvPr/>
        </p:nvSpPr>
        <p:spPr>
          <a:xfrm>
            <a:off x="3143250" y="1019185"/>
            <a:ext cx="1811359" cy="257891"/>
          </a:xfrm>
          <a:prstGeom prst="rect">
            <a:avLst/>
          </a:prstGeom>
          <a:noFill/>
          <a:ln/>
        </p:spPr>
        <p:txBody>
          <a:bodyPr wrap="square" lIns="170053" tIns="68072" rIns="170053" bIns="68072" rtlCol="0" anchor="t">
            <a:spAutoFit/>
          </a:bodyPr>
          <a:lstStyle/>
          <a:p>
            <a:pPr marL="0" indent="0" algn="l">
              <a:lnSpc>
                <a:spcPts val="900"/>
              </a:lnSpc>
              <a:buNone/>
            </a:pPr>
            <a:r>
              <a:rPr lang="en-US" sz="1000" b="1" kern="0" spc="1" dirty="0">
                <a:solidFill>
                  <a:srgbClr val="FFFFFF"/>
                </a:solidFill>
              </a:rPr>
              <a:t>Chairman of the Board</a:t>
            </a:r>
            <a:endParaRPr lang="en-US" sz="1000" dirty="0"/>
          </a:p>
        </p:txBody>
      </p:sp>
      <p:sp>
        <p:nvSpPr>
          <p:cNvPr id="7" name="Text 3"/>
          <p:cNvSpPr/>
          <p:nvPr/>
        </p:nvSpPr>
        <p:spPr>
          <a:xfrm>
            <a:off x="3143250" y="1348411"/>
            <a:ext cx="5286375" cy="822927"/>
          </a:xfrm>
          <a:prstGeom prst="rect">
            <a:avLst/>
          </a:prstGeom>
          <a:noFill/>
          <a:ln/>
        </p:spPr>
        <p:txBody>
          <a:bodyPr wrap="square" lIns="0" tIns="0" rIns="0" bIns="0" rtlCol="0" anchor="t">
            <a:spAutoFit/>
          </a:bodyPr>
          <a:lstStyle/>
          <a:p>
            <a:pPr marL="0" indent="0" algn="l">
              <a:lnSpc>
                <a:spcPts val="3200"/>
              </a:lnSpc>
              <a:buNone/>
            </a:pPr>
            <a:r>
              <a:rPr lang="en-US" sz="2436" b="1" kern="0" spc="-1" dirty="0">
                <a:solidFill>
                  <a:srgbClr val="8B4513"/>
                </a:solidFill>
              </a:rPr>
              <a:t>HRH Prince Meshhour bin Talal bin Abdulaziz Al Saud</a:t>
            </a:r>
            <a:endParaRPr lang="en-US" sz="2436" dirty="0"/>
          </a:p>
        </p:txBody>
      </p:sp>
      <p:sp>
        <p:nvSpPr>
          <p:cNvPr id="8" name="Text 4"/>
          <p:cNvSpPr/>
          <p:nvPr/>
        </p:nvSpPr>
        <p:spPr>
          <a:xfrm>
            <a:off x="3143250" y="2257062"/>
            <a:ext cx="3073727" cy="233013"/>
          </a:xfrm>
          <a:prstGeom prst="rect">
            <a:avLst/>
          </a:prstGeom>
          <a:noFill/>
          <a:ln/>
        </p:spPr>
        <p:txBody>
          <a:bodyPr wrap="none" lIns="0" tIns="0" rIns="0" bIns="0" rtlCol="0" anchor="t">
            <a:spAutoFit/>
          </a:bodyPr>
          <a:lstStyle/>
          <a:p>
            <a:pPr marL="0" indent="0" algn="l">
              <a:lnSpc>
                <a:spcPts val="1900"/>
              </a:lnSpc>
              <a:buNone/>
            </a:pPr>
            <a:r>
              <a:rPr lang="en-US" sz="1486" i="1" dirty="0">
                <a:solidFill>
                  <a:srgbClr val="C19A6B"/>
                </a:solidFill>
              </a:rPr>
              <a:t>Leadership Excellence &amp; Strategic Vision</a:t>
            </a:r>
            <a:endParaRPr lang="en-US" sz="1486" dirty="0"/>
          </a:p>
        </p:txBody>
      </p:sp>
      <p:sp>
        <p:nvSpPr>
          <p:cNvPr id="9" name="Text 5"/>
          <p:cNvSpPr/>
          <p:nvPr/>
        </p:nvSpPr>
        <p:spPr>
          <a:xfrm>
            <a:off x="3143250" y="2723192"/>
            <a:ext cx="5286375" cy="557268"/>
          </a:xfrm>
          <a:prstGeom prst="rect">
            <a:avLst/>
          </a:prstGeom>
          <a:noFill/>
          <a:ln/>
        </p:spPr>
        <p:txBody>
          <a:bodyPr wrap="square" lIns="0" tIns="0" rIns="0" bIns="0" rtlCol="0" anchor="t">
            <a:spAutoFit/>
          </a:bodyPr>
          <a:lstStyle/>
          <a:p>
            <a:pPr marL="0" indent="0" algn="just">
              <a:lnSpc>
                <a:spcPts val="1500"/>
              </a:lnSpc>
              <a:buNone/>
            </a:pPr>
            <a:r>
              <a:rPr lang="en-US" sz="834" dirty="0">
                <a:solidFill>
                  <a:srgbClr val="4A4A4A"/>
                </a:solidFill>
              </a:rPr>
              <a:t>His Royal Highness Prince Meshhour brings distinguished leadership and extensive personal collecting experience to guide the strategic vision of Dunes Gate. With a deep commitment to preserving cultural heritage and fostering community engagement, he ensures the venue meets the highest standards of prestige and excellence.</a:t>
            </a:r>
            <a:endParaRPr lang="en-US" sz="834" dirty="0"/>
          </a:p>
        </p:txBody>
      </p:sp>
      <p:sp>
        <p:nvSpPr>
          <p:cNvPr id="10" name="Shape 6"/>
          <p:cNvSpPr/>
          <p:nvPr/>
        </p:nvSpPr>
        <p:spPr>
          <a:xfrm>
            <a:off x="3143250" y="3643285"/>
            <a:ext cx="5286375" cy="916186"/>
          </a:xfrm>
          <a:prstGeom prst="rect">
            <a:avLst/>
          </a:prstGeom>
          <a:solidFill>
            <a:srgbClr val="FFFFFF">
              <a:alpha val="70000"/>
            </a:srgbClr>
          </a:solidFill>
          <a:ln/>
        </p:spPr>
        <p:txBody>
          <a:bodyPr/>
          <a:lstStyle/>
          <a:p>
            <a:endParaRPr lang="en-AE"/>
          </a:p>
        </p:txBody>
      </p:sp>
      <p:sp>
        <p:nvSpPr>
          <p:cNvPr id="11" name="Shape 7"/>
          <p:cNvSpPr/>
          <p:nvPr/>
        </p:nvSpPr>
        <p:spPr>
          <a:xfrm>
            <a:off x="3143250" y="3643285"/>
            <a:ext cx="28575" cy="916186"/>
          </a:xfrm>
          <a:prstGeom prst="rect">
            <a:avLst/>
          </a:prstGeom>
          <a:solidFill>
            <a:srgbClr val="8B4513"/>
          </a:solidFill>
          <a:ln/>
        </p:spPr>
        <p:txBody>
          <a:bodyPr/>
          <a:lstStyle/>
          <a:p>
            <a:endParaRPr lang="en-AE"/>
          </a:p>
        </p:txBody>
      </p:sp>
      <p:sp>
        <p:nvSpPr>
          <p:cNvPr id="12" name="Text 8"/>
          <p:cNvSpPr/>
          <p:nvPr/>
        </p:nvSpPr>
        <p:spPr>
          <a:xfrm>
            <a:off x="3228975" y="3729010"/>
            <a:ext cx="5114925" cy="128588"/>
          </a:xfrm>
          <a:prstGeom prst="rect">
            <a:avLst/>
          </a:prstGeom>
          <a:noFill/>
          <a:ln/>
        </p:spPr>
        <p:txBody>
          <a:bodyPr wrap="none" lIns="0" tIns="0" rIns="0" bIns="0" rtlCol="0" anchor="t">
            <a:spAutoFit/>
          </a:bodyPr>
          <a:lstStyle/>
          <a:p>
            <a:pPr marL="0" indent="0" algn="l">
              <a:lnSpc>
                <a:spcPts val="1000"/>
              </a:lnSpc>
              <a:buNone/>
            </a:pPr>
            <a:r>
              <a:rPr lang="en-US" sz="1924" dirty="0">
                <a:solidFill>
                  <a:srgbClr val="C19A6B"/>
                </a:solidFill>
              </a:rPr>
              <a:t>"</a:t>
            </a:r>
            <a:endParaRPr lang="en-US" sz="1924" dirty="0"/>
          </a:p>
        </p:txBody>
      </p:sp>
      <p:sp>
        <p:nvSpPr>
          <p:cNvPr id="13" name="Text 9"/>
          <p:cNvSpPr/>
          <p:nvPr/>
        </p:nvSpPr>
        <p:spPr>
          <a:xfrm>
            <a:off x="3228975" y="3840455"/>
            <a:ext cx="5114925" cy="428625"/>
          </a:xfrm>
          <a:prstGeom prst="rect">
            <a:avLst/>
          </a:prstGeom>
          <a:noFill/>
          <a:ln/>
        </p:spPr>
        <p:txBody>
          <a:bodyPr wrap="square" lIns="0" tIns="0" rIns="0" bIns="0" rtlCol="0" anchor="t">
            <a:spAutoFit/>
          </a:bodyPr>
          <a:lstStyle/>
          <a:p>
            <a:pPr marL="0" indent="0" algn="l">
              <a:lnSpc>
                <a:spcPts val="1700"/>
              </a:lnSpc>
              <a:buNone/>
            </a:pPr>
            <a:r>
              <a:rPr lang="en-US" sz="1050" i="1" dirty="0">
                <a:solidFill>
                  <a:srgbClr val="2C2C2C"/>
                </a:solidFill>
              </a:rPr>
              <a:t>Dunes Gate represents more than a venue—it is a sanctuary for passion, a platform for excellence, and a bridge connecting collectors, and communities.</a:t>
            </a:r>
            <a:endParaRPr lang="en-US" sz="1050" dirty="0"/>
          </a:p>
        </p:txBody>
      </p:sp>
      <p:sp>
        <p:nvSpPr>
          <p:cNvPr id="14" name="Text 10"/>
          <p:cNvSpPr/>
          <p:nvPr/>
        </p:nvSpPr>
        <p:spPr>
          <a:xfrm>
            <a:off x="3228975" y="4357660"/>
            <a:ext cx="1057149" cy="96758"/>
          </a:xfrm>
          <a:prstGeom prst="rect">
            <a:avLst/>
          </a:prstGeom>
          <a:noFill/>
          <a:ln/>
        </p:spPr>
        <p:txBody>
          <a:bodyPr wrap="none" lIns="0" tIns="0" rIns="0" bIns="0" rtlCol="0" anchor="t">
            <a:spAutoFit/>
          </a:bodyPr>
          <a:lstStyle/>
          <a:p>
            <a:pPr marL="0" indent="0" algn="l">
              <a:lnSpc>
                <a:spcPts val="800"/>
              </a:lnSpc>
              <a:buNone/>
            </a:pPr>
            <a:r>
              <a:rPr lang="en-US" sz="584" b="1" kern="0" spc="1" dirty="0">
                <a:solidFill>
                  <a:srgbClr val="8B4513"/>
                </a:solidFill>
              </a:rPr>
              <a:t>— HRH Prince Meshhour Bin Talal</a:t>
            </a:r>
            <a:endParaRPr lang="en-US" sz="584" dirty="0"/>
          </a:p>
        </p:txBody>
      </p:sp>
      <p:sp>
        <p:nvSpPr>
          <p:cNvPr id="15" name="Text 11"/>
          <p:cNvSpPr/>
          <p:nvPr/>
        </p:nvSpPr>
        <p:spPr>
          <a:xfrm>
            <a:off x="7872887" y="4793456"/>
            <a:ext cx="699613" cy="135731"/>
          </a:xfrm>
          <a:prstGeom prst="rect">
            <a:avLst/>
          </a:prstGeom>
          <a:noFill/>
          <a:ln/>
        </p:spPr>
        <p:txBody>
          <a:bodyPr wrap="none" lIns="0" tIns="0" rIns="0" bIns="0" rtlCol="0" anchor="t">
            <a:spAutoFit/>
          </a:bodyPr>
          <a:lstStyle/>
          <a:p>
            <a:pPr marL="0" indent="0" algn="l">
              <a:lnSpc>
                <a:spcPts val="900"/>
              </a:lnSpc>
              <a:buNone/>
            </a:pPr>
            <a:r>
              <a:rPr lang="en-US" sz="727" kern="0" spc="1" dirty="0">
                <a:solidFill>
                  <a:srgbClr val="8B4513">
                    <a:alpha val="70000"/>
                  </a:srgbClr>
                </a:solidFill>
              </a:rPr>
              <a:t>DUNES GATE</a:t>
            </a:r>
            <a:endParaRPr lang="en-US" sz="727"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20096"/>
            <a:ext cx="9144000" cy="5143500"/>
          </a:xfrm>
          <a:prstGeom prst="rect">
            <a:avLst/>
          </a:prstGeom>
        </p:spPr>
      </p:pic>
      <p:sp>
        <p:nvSpPr>
          <p:cNvPr id="3" name="Shape 0"/>
          <p:cNvSpPr/>
          <p:nvPr/>
        </p:nvSpPr>
        <p:spPr>
          <a:xfrm>
            <a:off x="785813" y="1428722"/>
            <a:ext cx="2000250" cy="2714625"/>
          </a:xfrm>
          <a:prstGeom prst="rect">
            <a:avLst/>
          </a:prstGeom>
          <a:solidFill>
            <a:srgbClr val="FFFFFF"/>
          </a:solidFill>
          <a:ln w="18288">
            <a:solidFill>
              <a:srgbClr val="C19A6B"/>
            </a:solidFill>
            <a:prstDash val="solid"/>
          </a:ln>
        </p:spPr>
        <p:txBody>
          <a:bodyPr/>
          <a:lstStyle/>
          <a:p>
            <a:endParaRPr lang="en-AE"/>
          </a:p>
        </p:txBody>
      </p:sp>
      <p:sp>
        <p:nvSpPr>
          <p:cNvPr id="4" name="Text 1"/>
          <p:cNvSpPr/>
          <p:nvPr/>
        </p:nvSpPr>
        <p:spPr>
          <a:xfrm>
            <a:off x="785813" y="1428722"/>
            <a:ext cx="2000250" cy="2714625"/>
          </a:xfrm>
          <a:prstGeom prst="rect">
            <a:avLst/>
          </a:prstGeom>
          <a:noFill/>
          <a:ln/>
        </p:spPr>
        <p:txBody>
          <a:bodyPr wrap="square" lIns="0" tIns="0" rIns="0" bIns="0" rtlCol="0" anchor="t">
            <a:spAutoFit/>
          </a:bodyPr>
          <a:lstStyle/>
          <a:p>
            <a:pPr marL="0" indent="0" algn="l">
              <a:lnSpc>
                <a:spcPts val="1100"/>
              </a:lnSpc>
              <a:buNone/>
            </a:pPr>
            <a:endParaRPr lang="en-US" sz="834" dirty="0"/>
          </a:p>
        </p:txBody>
      </p:sp>
      <p:sp>
        <p:nvSpPr>
          <p:cNvPr id="7" name="Text 4"/>
          <p:cNvSpPr/>
          <p:nvPr/>
        </p:nvSpPr>
        <p:spPr>
          <a:xfrm>
            <a:off x="3143250" y="1554128"/>
            <a:ext cx="4282583" cy="390235"/>
          </a:xfrm>
          <a:prstGeom prst="rect">
            <a:avLst/>
          </a:prstGeom>
          <a:noFill/>
          <a:ln/>
        </p:spPr>
        <p:txBody>
          <a:bodyPr wrap="none" lIns="0" tIns="0" rIns="0" bIns="0" rtlCol="0" anchor="t">
            <a:spAutoFit/>
          </a:bodyPr>
          <a:lstStyle/>
          <a:p>
            <a:pPr marL="0" indent="0" algn="l">
              <a:lnSpc>
                <a:spcPts val="3200"/>
              </a:lnSpc>
              <a:buNone/>
            </a:pPr>
            <a:r>
              <a:rPr lang="en-US" sz="2436" b="1" kern="0" spc="-1" dirty="0">
                <a:solidFill>
                  <a:srgbClr val="8B4513"/>
                </a:solidFill>
              </a:rPr>
              <a:t>Mr. Youssef Ibrahim Hamidaddin</a:t>
            </a:r>
            <a:endParaRPr lang="en-US" sz="2436" dirty="0"/>
          </a:p>
        </p:txBody>
      </p:sp>
      <p:sp>
        <p:nvSpPr>
          <p:cNvPr id="8" name="Text 5"/>
          <p:cNvSpPr/>
          <p:nvPr/>
        </p:nvSpPr>
        <p:spPr>
          <a:xfrm>
            <a:off x="3143250" y="2051317"/>
            <a:ext cx="3873304" cy="233013"/>
          </a:xfrm>
          <a:prstGeom prst="rect">
            <a:avLst/>
          </a:prstGeom>
          <a:noFill/>
          <a:ln/>
        </p:spPr>
        <p:txBody>
          <a:bodyPr wrap="none" lIns="0" tIns="0" rIns="0" bIns="0" rtlCol="0" anchor="t">
            <a:spAutoFit/>
          </a:bodyPr>
          <a:lstStyle/>
          <a:p>
            <a:pPr>
              <a:lnSpc>
                <a:spcPts val="1900"/>
              </a:lnSpc>
            </a:pPr>
            <a:r>
              <a:rPr lang="en-US" sz="1486" i="1" dirty="0">
                <a:solidFill>
                  <a:srgbClr val="C19A6B"/>
                </a:solidFill>
              </a:rPr>
              <a:t>Strategic Leadership &amp; International Collaboration</a:t>
            </a:r>
            <a:endParaRPr lang="en-US" sz="1486" dirty="0"/>
          </a:p>
        </p:txBody>
      </p:sp>
      <p:sp>
        <p:nvSpPr>
          <p:cNvPr id="9" name="Text 6"/>
          <p:cNvSpPr/>
          <p:nvPr/>
        </p:nvSpPr>
        <p:spPr>
          <a:xfrm>
            <a:off x="3143250" y="2517446"/>
            <a:ext cx="5286375" cy="557268"/>
          </a:xfrm>
          <a:prstGeom prst="rect">
            <a:avLst/>
          </a:prstGeom>
          <a:noFill/>
          <a:ln/>
        </p:spPr>
        <p:txBody>
          <a:bodyPr wrap="square" lIns="0" tIns="0" rIns="0" bIns="0" rtlCol="0" anchor="t">
            <a:spAutoFit/>
          </a:bodyPr>
          <a:lstStyle/>
          <a:p>
            <a:pPr marL="0" indent="0" algn="just">
              <a:lnSpc>
                <a:spcPts val="1500"/>
              </a:lnSpc>
              <a:buNone/>
            </a:pPr>
            <a:r>
              <a:rPr lang="en-US" sz="834" dirty="0">
                <a:solidFill>
                  <a:srgbClr val="4A4A4A"/>
                </a:solidFill>
              </a:rPr>
              <a:t>Mr. Youssef Ibrahim Hamidaddin leads the strategic operations and partnerships that elevate Dunes Gate's standing in the regional and international event venue landscape. With deep expertise in collection management, market dynamics, and operational excellence, he ensures seamless execution across all events.</a:t>
            </a:r>
            <a:endParaRPr lang="en-US" sz="834" dirty="0"/>
          </a:p>
        </p:txBody>
      </p:sp>
      <p:sp>
        <p:nvSpPr>
          <p:cNvPr id="10" name="Shape 7"/>
          <p:cNvSpPr/>
          <p:nvPr/>
        </p:nvSpPr>
        <p:spPr>
          <a:xfrm>
            <a:off x="3143250" y="3437539"/>
            <a:ext cx="5286375" cy="916186"/>
          </a:xfrm>
          <a:prstGeom prst="rect">
            <a:avLst/>
          </a:prstGeom>
          <a:solidFill>
            <a:srgbClr val="FFFFFF">
              <a:alpha val="70000"/>
            </a:srgbClr>
          </a:solidFill>
          <a:ln/>
        </p:spPr>
        <p:txBody>
          <a:bodyPr/>
          <a:lstStyle/>
          <a:p>
            <a:endParaRPr lang="en-AE" dirty="0"/>
          </a:p>
        </p:txBody>
      </p:sp>
      <p:sp>
        <p:nvSpPr>
          <p:cNvPr id="11" name="Shape 8"/>
          <p:cNvSpPr/>
          <p:nvPr/>
        </p:nvSpPr>
        <p:spPr>
          <a:xfrm>
            <a:off x="3143250" y="3437539"/>
            <a:ext cx="28575" cy="916186"/>
          </a:xfrm>
          <a:prstGeom prst="rect">
            <a:avLst/>
          </a:prstGeom>
          <a:solidFill>
            <a:srgbClr val="C19A6B"/>
          </a:solidFill>
          <a:ln/>
        </p:spPr>
        <p:txBody>
          <a:bodyPr/>
          <a:lstStyle/>
          <a:p>
            <a:endParaRPr lang="en-AE"/>
          </a:p>
        </p:txBody>
      </p:sp>
      <p:sp>
        <p:nvSpPr>
          <p:cNvPr id="12" name="Text 9"/>
          <p:cNvSpPr/>
          <p:nvPr/>
        </p:nvSpPr>
        <p:spPr>
          <a:xfrm>
            <a:off x="3228975" y="3523264"/>
            <a:ext cx="5114925" cy="128588"/>
          </a:xfrm>
          <a:prstGeom prst="rect">
            <a:avLst/>
          </a:prstGeom>
          <a:noFill/>
          <a:ln/>
        </p:spPr>
        <p:txBody>
          <a:bodyPr wrap="none" lIns="0" tIns="0" rIns="0" bIns="0" rtlCol="0" anchor="t">
            <a:spAutoFit/>
          </a:bodyPr>
          <a:lstStyle/>
          <a:p>
            <a:pPr marL="0" indent="0" algn="l">
              <a:lnSpc>
                <a:spcPts val="1000"/>
              </a:lnSpc>
              <a:buNone/>
            </a:pPr>
            <a:r>
              <a:rPr lang="en-US" sz="1924" dirty="0">
                <a:solidFill>
                  <a:srgbClr val="C19A6B"/>
                </a:solidFill>
              </a:rPr>
              <a:t>"</a:t>
            </a:r>
            <a:endParaRPr lang="en-US" sz="1924" dirty="0"/>
          </a:p>
        </p:txBody>
      </p:sp>
      <p:sp>
        <p:nvSpPr>
          <p:cNvPr id="13" name="Text 10"/>
          <p:cNvSpPr/>
          <p:nvPr/>
        </p:nvSpPr>
        <p:spPr>
          <a:xfrm>
            <a:off x="3228975" y="3501134"/>
            <a:ext cx="5114925" cy="853054"/>
          </a:xfrm>
          <a:prstGeom prst="rect">
            <a:avLst/>
          </a:prstGeom>
          <a:noFill/>
          <a:ln/>
        </p:spPr>
        <p:txBody>
          <a:bodyPr wrap="square" lIns="0" tIns="0" rIns="0" bIns="0" rtlCol="0" anchor="t">
            <a:spAutoFit/>
          </a:bodyPr>
          <a:lstStyle/>
          <a:p>
            <a:pPr lvl="0">
              <a:lnSpc>
                <a:spcPts val="1700"/>
              </a:lnSpc>
              <a:defRPr/>
            </a:pPr>
            <a:r>
              <a:rPr lang="en-US" sz="1050" dirty="0">
                <a:solidFill>
                  <a:srgbClr val="34322D"/>
                </a:solidFill>
                <a:latin typeface="-apple-system"/>
              </a:rPr>
              <a:t>Our role is to transform visions into reality. Through careful planning, strategic execution, and a culture of excellence, we ensure that Dunes Gate becomes the trusted partner for every significant event—whether it's a conference, exhibition, or celebration."</a:t>
            </a:r>
            <a:endParaRPr lang="en-US" sz="1050" dirty="0">
              <a:solidFill>
                <a:prstClr val="black"/>
              </a:solidFill>
            </a:endParaRPr>
          </a:p>
          <a:p>
            <a:pPr marL="0" indent="0" algn="l">
              <a:lnSpc>
                <a:spcPts val="1700"/>
              </a:lnSpc>
              <a:buNone/>
            </a:pPr>
            <a:endParaRPr lang="en-US" sz="1050" dirty="0"/>
          </a:p>
        </p:txBody>
      </p:sp>
      <p:sp>
        <p:nvSpPr>
          <p:cNvPr id="14" name="Text 11"/>
          <p:cNvSpPr/>
          <p:nvPr/>
        </p:nvSpPr>
        <p:spPr>
          <a:xfrm>
            <a:off x="3228975" y="4232599"/>
            <a:ext cx="1114985" cy="96758"/>
          </a:xfrm>
          <a:prstGeom prst="rect">
            <a:avLst/>
          </a:prstGeom>
          <a:noFill/>
          <a:ln/>
        </p:spPr>
        <p:txBody>
          <a:bodyPr wrap="none" lIns="0" tIns="0" rIns="0" bIns="0" rtlCol="0" anchor="t">
            <a:spAutoFit/>
          </a:bodyPr>
          <a:lstStyle/>
          <a:p>
            <a:pPr marL="0" indent="0" algn="l">
              <a:lnSpc>
                <a:spcPts val="800"/>
              </a:lnSpc>
              <a:buNone/>
            </a:pPr>
            <a:r>
              <a:rPr lang="en-US" sz="584" b="1" kern="0" spc="1" dirty="0">
                <a:solidFill>
                  <a:srgbClr val="8B4513"/>
                </a:solidFill>
              </a:rPr>
              <a:t>— Mr. Youssef Ibrahim Hamidaddin</a:t>
            </a:r>
            <a:endParaRPr lang="en-US" sz="584" dirty="0"/>
          </a:p>
        </p:txBody>
      </p:sp>
      <p:sp>
        <p:nvSpPr>
          <p:cNvPr id="15" name="Text 12"/>
          <p:cNvSpPr/>
          <p:nvPr/>
        </p:nvSpPr>
        <p:spPr>
          <a:xfrm>
            <a:off x="7872887" y="4793456"/>
            <a:ext cx="699613" cy="135731"/>
          </a:xfrm>
          <a:prstGeom prst="rect">
            <a:avLst/>
          </a:prstGeom>
          <a:noFill/>
          <a:ln/>
        </p:spPr>
        <p:txBody>
          <a:bodyPr wrap="none" lIns="0" tIns="0" rIns="0" bIns="0" rtlCol="0" anchor="t">
            <a:spAutoFit/>
          </a:bodyPr>
          <a:lstStyle/>
          <a:p>
            <a:pPr marL="0" indent="0" algn="l">
              <a:lnSpc>
                <a:spcPts val="900"/>
              </a:lnSpc>
              <a:buNone/>
            </a:pPr>
            <a:r>
              <a:rPr lang="en-US" sz="727" kern="0" spc="1" dirty="0">
                <a:solidFill>
                  <a:srgbClr val="8B4513">
                    <a:alpha val="70000"/>
                  </a:srgbClr>
                </a:solidFill>
              </a:rPr>
              <a:t>DUNES GATE</a:t>
            </a:r>
            <a:endParaRPr lang="en-US" sz="727" dirty="0"/>
          </a:p>
        </p:txBody>
      </p:sp>
      <p:pic>
        <p:nvPicPr>
          <p:cNvPr id="16" name="Picture 15">
            <a:extLst>
              <a:ext uri="{FF2B5EF4-FFF2-40B4-BE49-F238E27FC236}">
                <a16:creationId xmlns:a16="http://schemas.microsoft.com/office/drawing/2014/main" id="{9751A370-B185-4C8D-F74C-5F12DF2C7CF2}"/>
              </a:ext>
            </a:extLst>
          </p:cNvPr>
          <p:cNvPicPr>
            <a:picLocks noChangeAspect="1"/>
          </p:cNvPicPr>
          <p:nvPr/>
        </p:nvPicPr>
        <p:blipFill>
          <a:blip r:embed="rId4"/>
          <a:stretch>
            <a:fillRect/>
          </a:stretch>
        </p:blipFill>
        <p:spPr>
          <a:xfrm>
            <a:off x="800100" y="1445616"/>
            <a:ext cx="1985964" cy="2697731"/>
          </a:xfrm>
          <a:prstGeom prst="rect">
            <a:avLst/>
          </a:prstGeom>
        </p:spPr>
      </p:pic>
      <p:sp>
        <p:nvSpPr>
          <p:cNvPr id="17" name="Shape 1">
            <a:extLst>
              <a:ext uri="{FF2B5EF4-FFF2-40B4-BE49-F238E27FC236}">
                <a16:creationId xmlns:a16="http://schemas.microsoft.com/office/drawing/2014/main" id="{F95B80A7-E721-C9A3-DF6B-1FF610068ED1}"/>
              </a:ext>
            </a:extLst>
          </p:cNvPr>
          <p:cNvSpPr/>
          <p:nvPr/>
        </p:nvSpPr>
        <p:spPr>
          <a:xfrm>
            <a:off x="3143249" y="1208987"/>
            <a:ext cx="2290899" cy="250031"/>
          </a:xfrm>
          <a:prstGeom prst="roundRect">
            <a:avLst/>
          </a:prstGeom>
          <a:solidFill>
            <a:srgbClr val="8B4513"/>
          </a:solidFill>
          <a:ln/>
        </p:spPr>
        <p:txBody>
          <a:bodyPr/>
          <a:lstStyle/>
          <a:p>
            <a:endParaRPr lang="en-AE" dirty="0"/>
          </a:p>
        </p:txBody>
      </p:sp>
      <p:sp>
        <p:nvSpPr>
          <p:cNvPr id="6" name="Text 3"/>
          <p:cNvSpPr/>
          <p:nvPr/>
        </p:nvSpPr>
        <p:spPr>
          <a:xfrm>
            <a:off x="3143250" y="1218372"/>
            <a:ext cx="2515856" cy="257891"/>
          </a:xfrm>
          <a:prstGeom prst="rect">
            <a:avLst/>
          </a:prstGeom>
          <a:noFill/>
          <a:ln/>
        </p:spPr>
        <p:txBody>
          <a:bodyPr wrap="square" lIns="170053" tIns="68072" rIns="170053" bIns="68072" rtlCol="0" anchor="t">
            <a:spAutoFit/>
          </a:bodyPr>
          <a:lstStyle/>
          <a:p>
            <a:pPr marL="0" indent="0" algn="l">
              <a:lnSpc>
                <a:spcPts val="900"/>
              </a:lnSpc>
              <a:buNone/>
            </a:pPr>
            <a:r>
              <a:rPr lang="en-US" sz="1000" b="1" kern="0" spc="1" dirty="0">
                <a:solidFill>
                  <a:srgbClr val="FFFFFF"/>
                </a:solidFill>
              </a:rPr>
              <a:t>Board Member &amp; General Manager</a:t>
            </a:r>
            <a:endParaRPr lang="en-US" sz="10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9144000" cy="5143500"/>
          </a:xfrm>
          <a:prstGeom prst="rect">
            <a:avLst/>
          </a:prstGeom>
        </p:spPr>
      </p:pic>
      <p:sp>
        <p:nvSpPr>
          <p:cNvPr id="3" name="Shape 0"/>
          <p:cNvSpPr/>
          <p:nvPr/>
        </p:nvSpPr>
        <p:spPr>
          <a:xfrm>
            <a:off x="785813" y="1428722"/>
            <a:ext cx="2000250" cy="2714625"/>
          </a:xfrm>
          <a:prstGeom prst="rect">
            <a:avLst/>
          </a:prstGeom>
          <a:solidFill>
            <a:srgbClr val="FFFFFF"/>
          </a:solidFill>
          <a:ln w="18288">
            <a:solidFill>
              <a:srgbClr val="8B4513"/>
            </a:solidFill>
            <a:prstDash val="solid"/>
          </a:ln>
        </p:spPr>
        <p:txBody>
          <a:bodyPr/>
          <a:lstStyle/>
          <a:p>
            <a:endParaRPr lang="en-AE"/>
          </a:p>
        </p:txBody>
      </p:sp>
      <p:pic>
        <p:nvPicPr>
          <p:cNvPr id="4" name="Image 1" descr="preencoded.png"/>
          <p:cNvPicPr>
            <a:picLocks noChangeAspect="1"/>
          </p:cNvPicPr>
          <p:nvPr/>
        </p:nvPicPr>
        <p:blipFill>
          <a:blip r:embed="rId4"/>
          <a:stretch>
            <a:fillRect/>
          </a:stretch>
        </p:blipFill>
        <p:spPr>
          <a:xfrm>
            <a:off x="813775" y="1443870"/>
            <a:ext cx="1944325" cy="2684328"/>
          </a:xfrm>
          <a:prstGeom prst="rect">
            <a:avLst/>
          </a:prstGeom>
        </p:spPr>
      </p:pic>
      <p:sp>
        <p:nvSpPr>
          <p:cNvPr id="5" name="Shape 1"/>
          <p:cNvSpPr/>
          <p:nvPr/>
        </p:nvSpPr>
        <p:spPr>
          <a:xfrm>
            <a:off x="3143249" y="1208987"/>
            <a:ext cx="1690007" cy="250031"/>
          </a:xfrm>
          <a:prstGeom prst="roundRect">
            <a:avLst/>
          </a:prstGeom>
          <a:solidFill>
            <a:srgbClr val="8B4513"/>
          </a:solidFill>
          <a:ln/>
        </p:spPr>
        <p:txBody>
          <a:bodyPr/>
          <a:lstStyle/>
          <a:p>
            <a:endParaRPr lang="en-AE" dirty="0"/>
          </a:p>
        </p:txBody>
      </p:sp>
      <p:sp>
        <p:nvSpPr>
          <p:cNvPr id="6" name="Text 2"/>
          <p:cNvSpPr/>
          <p:nvPr/>
        </p:nvSpPr>
        <p:spPr>
          <a:xfrm>
            <a:off x="3143250" y="1218372"/>
            <a:ext cx="1219488" cy="257891"/>
          </a:xfrm>
          <a:prstGeom prst="rect">
            <a:avLst/>
          </a:prstGeom>
          <a:noFill/>
          <a:ln/>
        </p:spPr>
        <p:txBody>
          <a:bodyPr wrap="square" lIns="170053" tIns="68072" rIns="170053" bIns="68072" rtlCol="0" anchor="t">
            <a:spAutoFit/>
          </a:bodyPr>
          <a:lstStyle/>
          <a:p>
            <a:pPr marL="0" indent="0" algn="l">
              <a:lnSpc>
                <a:spcPts val="900"/>
              </a:lnSpc>
              <a:buNone/>
            </a:pPr>
            <a:r>
              <a:rPr lang="en-US" sz="1000" b="1" kern="0" spc="1" dirty="0">
                <a:solidFill>
                  <a:srgbClr val="FFFFFF"/>
                </a:solidFill>
              </a:rPr>
              <a:t>Board Member</a:t>
            </a:r>
            <a:endParaRPr lang="en-US" sz="1000" dirty="0"/>
          </a:p>
        </p:txBody>
      </p:sp>
      <p:sp>
        <p:nvSpPr>
          <p:cNvPr id="7" name="Text 3"/>
          <p:cNvSpPr/>
          <p:nvPr/>
        </p:nvSpPr>
        <p:spPr>
          <a:xfrm>
            <a:off x="3143250" y="1554128"/>
            <a:ext cx="5286375" cy="411463"/>
          </a:xfrm>
          <a:prstGeom prst="rect">
            <a:avLst/>
          </a:prstGeom>
          <a:noFill/>
          <a:ln/>
        </p:spPr>
        <p:txBody>
          <a:bodyPr wrap="none" lIns="0" tIns="0" rIns="0" bIns="0" rtlCol="0" anchor="t">
            <a:spAutoFit/>
          </a:bodyPr>
          <a:lstStyle/>
          <a:p>
            <a:pPr marL="0" indent="0" algn="l">
              <a:lnSpc>
                <a:spcPts val="3200"/>
              </a:lnSpc>
              <a:buNone/>
            </a:pPr>
            <a:r>
              <a:rPr lang="en-US" sz="2436" b="1" kern="0" spc="-1" dirty="0">
                <a:solidFill>
                  <a:srgbClr val="8B4513"/>
                </a:solidFill>
              </a:rPr>
              <a:t>Mr. Mohannad Atif Saleh</a:t>
            </a:r>
            <a:endParaRPr lang="en-US" sz="2436" dirty="0"/>
          </a:p>
        </p:txBody>
      </p:sp>
      <p:sp>
        <p:nvSpPr>
          <p:cNvPr id="8" name="Text 4"/>
          <p:cNvSpPr/>
          <p:nvPr/>
        </p:nvSpPr>
        <p:spPr>
          <a:xfrm>
            <a:off x="3143250" y="2051317"/>
            <a:ext cx="3657604" cy="233013"/>
          </a:xfrm>
          <a:prstGeom prst="rect">
            <a:avLst/>
          </a:prstGeom>
          <a:noFill/>
          <a:ln/>
        </p:spPr>
        <p:txBody>
          <a:bodyPr wrap="none" lIns="0" tIns="0" rIns="0" bIns="0" rtlCol="0" anchor="t">
            <a:spAutoFit/>
          </a:bodyPr>
          <a:lstStyle/>
          <a:p>
            <a:pPr marL="0" indent="0" algn="l">
              <a:lnSpc>
                <a:spcPts val="1900"/>
              </a:lnSpc>
              <a:buNone/>
            </a:pPr>
            <a:r>
              <a:rPr lang="en-US" sz="1486" i="1" dirty="0">
                <a:solidFill>
                  <a:srgbClr val="C19A6B"/>
                </a:solidFill>
              </a:rPr>
              <a:t>Operational Excellence &amp; Strategic Partnerships</a:t>
            </a:r>
            <a:endParaRPr lang="en-US" sz="1486" dirty="0"/>
          </a:p>
        </p:txBody>
      </p:sp>
      <p:sp>
        <p:nvSpPr>
          <p:cNvPr id="9" name="Text 5"/>
          <p:cNvSpPr/>
          <p:nvPr/>
        </p:nvSpPr>
        <p:spPr>
          <a:xfrm>
            <a:off x="3143250" y="2517446"/>
            <a:ext cx="5286375" cy="557268"/>
          </a:xfrm>
          <a:prstGeom prst="rect">
            <a:avLst/>
          </a:prstGeom>
          <a:noFill/>
          <a:ln/>
        </p:spPr>
        <p:txBody>
          <a:bodyPr wrap="square" lIns="0" tIns="0" rIns="0" bIns="0" rtlCol="0" anchor="t">
            <a:spAutoFit/>
          </a:bodyPr>
          <a:lstStyle/>
          <a:p>
            <a:pPr algn="just">
              <a:lnSpc>
                <a:spcPts val="1500"/>
              </a:lnSpc>
            </a:pPr>
            <a:r>
              <a:rPr lang="en-US" sz="834" dirty="0">
                <a:solidFill>
                  <a:srgbClr val="4A4A4A"/>
                </a:solidFill>
              </a:rPr>
              <a:t>Mr. Mohannad Atif Saleh leads the strategic operations and partnerships that elevate Dunes Gate's standing in the regional and international event venue landscape. With deep expertise in collection management, market dynamics, and operational excellence, he ensures seamless execution across all events.</a:t>
            </a:r>
            <a:endParaRPr lang="en-US" sz="834" dirty="0"/>
          </a:p>
        </p:txBody>
      </p:sp>
      <p:sp>
        <p:nvSpPr>
          <p:cNvPr id="10" name="Shape 6"/>
          <p:cNvSpPr/>
          <p:nvPr/>
        </p:nvSpPr>
        <p:spPr>
          <a:xfrm>
            <a:off x="3143250" y="3437539"/>
            <a:ext cx="5286375" cy="916186"/>
          </a:xfrm>
          <a:prstGeom prst="rect">
            <a:avLst/>
          </a:prstGeom>
          <a:solidFill>
            <a:srgbClr val="FFFFFF">
              <a:alpha val="70000"/>
            </a:srgbClr>
          </a:solidFill>
          <a:ln/>
        </p:spPr>
        <p:txBody>
          <a:bodyPr/>
          <a:lstStyle/>
          <a:p>
            <a:endParaRPr lang="en-AE"/>
          </a:p>
        </p:txBody>
      </p:sp>
      <p:sp>
        <p:nvSpPr>
          <p:cNvPr id="11" name="Shape 7"/>
          <p:cNvSpPr/>
          <p:nvPr/>
        </p:nvSpPr>
        <p:spPr>
          <a:xfrm>
            <a:off x="3143250" y="3437539"/>
            <a:ext cx="28575" cy="916186"/>
          </a:xfrm>
          <a:prstGeom prst="rect">
            <a:avLst/>
          </a:prstGeom>
          <a:solidFill>
            <a:srgbClr val="8B4513"/>
          </a:solidFill>
          <a:ln/>
        </p:spPr>
        <p:txBody>
          <a:bodyPr/>
          <a:lstStyle/>
          <a:p>
            <a:endParaRPr lang="en-AE"/>
          </a:p>
        </p:txBody>
      </p:sp>
      <p:sp>
        <p:nvSpPr>
          <p:cNvPr id="12" name="Text 8"/>
          <p:cNvSpPr/>
          <p:nvPr/>
        </p:nvSpPr>
        <p:spPr>
          <a:xfrm>
            <a:off x="3228975" y="3523264"/>
            <a:ext cx="5114925" cy="128588"/>
          </a:xfrm>
          <a:prstGeom prst="rect">
            <a:avLst/>
          </a:prstGeom>
          <a:noFill/>
          <a:ln/>
        </p:spPr>
        <p:txBody>
          <a:bodyPr wrap="none" lIns="0" tIns="0" rIns="0" bIns="0" rtlCol="0" anchor="t">
            <a:spAutoFit/>
          </a:bodyPr>
          <a:lstStyle/>
          <a:p>
            <a:pPr marL="0" indent="0" algn="l">
              <a:lnSpc>
                <a:spcPts val="1000"/>
              </a:lnSpc>
              <a:buNone/>
            </a:pPr>
            <a:r>
              <a:rPr lang="en-US" sz="1924" dirty="0">
                <a:solidFill>
                  <a:srgbClr val="C19A6B"/>
                </a:solidFill>
              </a:rPr>
              <a:t>"</a:t>
            </a:r>
            <a:endParaRPr lang="en-US" sz="1924" dirty="0"/>
          </a:p>
        </p:txBody>
      </p:sp>
      <p:sp>
        <p:nvSpPr>
          <p:cNvPr id="13" name="Text 9"/>
          <p:cNvSpPr/>
          <p:nvPr/>
        </p:nvSpPr>
        <p:spPr>
          <a:xfrm>
            <a:off x="3228975" y="3628179"/>
            <a:ext cx="5114925" cy="428625"/>
          </a:xfrm>
          <a:prstGeom prst="rect">
            <a:avLst/>
          </a:prstGeom>
          <a:noFill/>
          <a:ln/>
        </p:spPr>
        <p:txBody>
          <a:bodyPr wrap="square" lIns="0" tIns="0" rIns="0" bIns="0" rtlCol="0" anchor="t">
            <a:spAutoFit/>
          </a:bodyPr>
          <a:lstStyle/>
          <a:p>
            <a:pPr marL="0" indent="0" algn="l">
              <a:lnSpc>
                <a:spcPts val="1700"/>
              </a:lnSpc>
              <a:buNone/>
            </a:pPr>
            <a:r>
              <a:rPr lang="en-US" sz="1050" i="1" dirty="0">
                <a:solidFill>
                  <a:srgbClr val="2C2C2C"/>
                </a:solidFill>
              </a:rPr>
              <a:t>By connecting cultures and communities through shared passions, we create opportunities for growth, understanding, and lasting relationships.</a:t>
            </a:r>
            <a:endParaRPr lang="en-US" sz="1050" dirty="0"/>
          </a:p>
        </p:txBody>
      </p:sp>
      <p:sp>
        <p:nvSpPr>
          <p:cNvPr id="14" name="Text 10"/>
          <p:cNvSpPr/>
          <p:nvPr/>
        </p:nvSpPr>
        <p:spPr>
          <a:xfrm>
            <a:off x="3228975" y="4151914"/>
            <a:ext cx="5114925" cy="116086"/>
          </a:xfrm>
          <a:prstGeom prst="rect">
            <a:avLst/>
          </a:prstGeom>
          <a:noFill/>
          <a:ln/>
        </p:spPr>
        <p:txBody>
          <a:bodyPr wrap="none" lIns="0" tIns="0" rIns="0" bIns="0" rtlCol="0" anchor="t">
            <a:spAutoFit/>
          </a:bodyPr>
          <a:lstStyle/>
          <a:p>
            <a:pPr marL="0" indent="0" algn="l">
              <a:lnSpc>
                <a:spcPts val="800"/>
              </a:lnSpc>
              <a:buNone/>
            </a:pPr>
            <a:r>
              <a:rPr lang="en-US" sz="584" b="1" kern="0" spc="1" dirty="0">
                <a:solidFill>
                  <a:srgbClr val="8B4513"/>
                </a:solidFill>
              </a:rPr>
              <a:t>— Mr. Mohannad Atif Saleh</a:t>
            </a:r>
            <a:endParaRPr lang="en-US" sz="584" dirty="0"/>
          </a:p>
        </p:txBody>
      </p:sp>
      <p:sp>
        <p:nvSpPr>
          <p:cNvPr id="15" name="Text 11"/>
          <p:cNvSpPr/>
          <p:nvPr/>
        </p:nvSpPr>
        <p:spPr>
          <a:xfrm>
            <a:off x="7872887" y="4793456"/>
            <a:ext cx="699613" cy="135731"/>
          </a:xfrm>
          <a:prstGeom prst="rect">
            <a:avLst/>
          </a:prstGeom>
          <a:noFill/>
          <a:ln/>
        </p:spPr>
        <p:txBody>
          <a:bodyPr wrap="none" lIns="0" tIns="0" rIns="0" bIns="0" rtlCol="0" anchor="t">
            <a:spAutoFit/>
          </a:bodyPr>
          <a:lstStyle/>
          <a:p>
            <a:pPr marL="0" indent="0" algn="l">
              <a:lnSpc>
                <a:spcPts val="900"/>
              </a:lnSpc>
              <a:buNone/>
            </a:pPr>
            <a:r>
              <a:rPr lang="en-US" sz="727" kern="0" spc="1" dirty="0">
                <a:solidFill>
                  <a:srgbClr val="8B4513">
                    <a:alpha val="70000"/>
                  </a:srgbClr>
                </a:solidFill>
              </a:rPr>
              <a:t>DUNES GATE</a:t>
            </a:r>
            <a:endParaRPr lang="en-US" sz="727"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9144000" cy="5143500"/>
          </a:xfrm>
          <a:prstGeom prst="rect">
            <a:avLst/>
          </a:prstGeom>
        </p:spPr>
      </p:pic>
      <p:sp>
        <p:nvSpPr>
          <p:cNvPr id="3" name="Shape 0"/>
          <p:cNvSpPr/>
          <p:nvPr/>
        </p:nvSpPr>
        <p:spPr>
          <a:xfrm>
            <a:off x="571500" y="980480"/>
            <a:ext cx="714375" cy="21431"/>
          </a:xfrm>
          <a:prstGeom prst="rect">
            <a:avLst/>
          </a:prstGeom>
          <a:solidFill>
            <a:srgbClr val="C19A6B"/>
          </a:solidFill>
          <a:ln/>
        </p:spPr>
        <p:txBody>
          <a:bodyPr/>
          <a:lstStyle/>
          <a:p>
            <a:endParaRPr lang="en-AE"/>
          </a:p>
        </p:txBody>
      </p:sp>
      <p:sp>
        <p:nvSpPr>
          <p:cNvPr id="4" name="Text 1"/>
          <p:cNvSpPr/>
          <p:nvPr/>
        </p:nvSpPr>
        <p:spPr>
          <a:xfrm>
            <a:off x="571500" y="428625"/>
            <a:ext cx="8572500" cy="466130"/>
          </a:xfrm>
          <a:prstGeom prst="rect">
            <a:avLst/>
          </a:prstGeom>
          <a:noFill/>
          <a:ln/>
        </p:spPr>
        <p:txBody>
          <a:bodyPr wrap="none" lIns="0" tIns="0" rIns="0" bIns="0" rtlCol="0" anchor="t">
            <a:spAutoFit/>
          </a:bodyPr>
          <a:lstStyle/>
          <a:p>
            <a:pPr marL="0" indent="0" algn="l">
              <a:lnSpc>
                <a:spcPts val="3200"/>
              </a:lnSpc>
              <a:buNone/>
            </a:pPr>
            <a:r>
              <a:rPr lang="en-US" sz="2436" b="1" dirty="0">
                <a:solidFill>
                  <a:srgbClr val="8B4513"/>
                </a:solidFill>
              </a:rPr>
              <a:t>Our Vision &amp; Mission</a:t>
            </a:r>
            <a:endParaRPr lang="en-US" sz="2436" dirty="0"/>
          </a:p>
        </p:txBody>
      </p:sp>
      <p:sp>
        <p:nvSpPr>
          <p:cNvPr id="5" name="Text 2"/>
          <p:cNvSpPr/>
          <p:nvPr/>
        </p:nvSpPr>
        <p:spPr>
          <a:xfrm>
            <a:off x="571500" y="1180505"/>
            <a:ext cx="3857625" cy="548618"/>
          </a:xfrm>
          <a:prstGeom prst="rect">
            <a:avLst/>
          </a:prstGeom>
          <a:noFill/>
          <a:ln/>
        </p:spPr>
        <p:txBody>
          <a:bodyPr wrap="square" lIns="0" tIns="0" rIns="0" bIns="0" rtlCol="0" anchor="t">
            <a:spAutoFit/>
          </a:bodyPr>
          <a:lstStyle/>
          <a:p>
            <a:pPr marL="0" indent="0" algn="l">
              <a:lnSpc>
                <a:spcPts val="2200"/>
              </a:lnSpc>
              <a:buNone/>
            </a:pPr>
            <a:r>
              <a:rPr lang="en-US" sz="1602" b="1" dirty="0">
                <a:solidFill>
                  <a:srgbClr val="2C2C2C"/>
                </a:solidFill>
              </a:rPr>
              <a:t>A Premier Destination for Diverse Events and Experiences</a:t>
            </a:r>
            <a:endParaRPr lang="en-US" sz="1602" dirty="0"/>
          </a:p>
        </p:txBody>
      </p:sp>
      <p:sp>
        <p:nvSpPr>
          <p:cNvPr id="6" name="Text 3"/>
          <p:cNvSpPr/>
          <p:nvPr/>
        </p:nvSpPr>
        <p:spPr>
          <a:xfrm>
            <a:off x="571500" y="1907716"/>
            <a:ext cx="3857625" cy="1028588"/>
          </a:xfrm>
          <a:prstGeom prst="rect">
            <a:avLst/>
          </a:prstGeom>
          <a:noFill/>
          <a:ln/>
        </p:spPr>
        <p:txBody>
          <a:bodyPr wrap="square" lIns="0" tIns="0" rIns="0" bIns="0" rtlCol="0" anchor="t">
            <a:spAutoFit/>
          </a:bodyPr>
          <a:lstStyle/>
          <a:p>
            <a:pPr marL="0" indent="0" algn="just">
              <a:lnSpc>
                <a:spcPts val="1600"/>
              </a:lnSpc>
              <a:buNone/>
            </a:pPr>
            <a:r>
              <a:rPr lang="en-US" sz="942" dirty="0">
                <a:solidFill>
                  <a:srgbClr val="4A4A4A"/>
                </a:solidFill>
              </a:rPr>
              <a:t>Dunes Gate was established in 2025 as a visionary project dedicated to creating a world-class event venue that serves the diverse needs of Riyadh's dynamic community. We recognize that modern event venues must be versatile, secure, and beautifully designed.</a:t>
            </a:r>
            <a:endParaRPr lang="en-US" sz="942" dirty="0"/>
          </a:p>
        </p:txBody>
      </p:sp>
      <p:sp>
        <p:nvSpPr>
          <p:cNvPr id="7" name="Shape 4"/>
          <p:cNvSpPr/>
          <p:nvPr/>
        </p:nvSpPr>
        <p:spPr>
          <a:xfrm>
            <a:off x="571500" y="3150617"/>
            <a:ext cx="3857625" cy="1484114"/>
          </a:xfrm>
          <a:prstGeom prst="rect">
            <a:avLst/>
          </a:prstGeom>
          <a:solidFill>
            <a:srgbClr val="FFFFFF"/>
          </a:solidFill>
          <a:ln/>
        </p:spPr>
        <p:txBody>
          <a:bodyPr/>
          <a:lstStyle/>
          <a:p>
            <a:endParaRPr lang="en-AE"/>
          </a:p>
        </p:txBody>
      </p:sp>
      <p:sp>
        <p:nvSpPr>
          <p:cNvPr id="8" name="Shape 5"/>
          <p:cNvSpPr/>
          <p:nvPr/>
        </p:nvSpPr>
        <p:spPr>
          <a:xfrm>
            <a:off x="571500" y="3150617"/>
            <a:ext cx="35719" cy="1484114"/>
          </a:xfrm>
          <a:prstGeom prst="rect">
            <a:avLst/>
          </a:prstGeom>
          <a:solidFill>
            <a:srgbClr val="C19A6B"/>
          </a:solidFill>
          <a:ln/>
        </p:spPr>
        <p:txBody>
          <a:bodyPr/>
          <a:lstStyle/>
          <a:p>
            <a:endParaRPr lang="en-AE"/>
          </a:p>
        </p:txBody>
      </p:sp>
      <p:sp>
        <p:nvSpPr>
          <p:cNvPr id="9" name="Text 6"/>
          <p:cNvSpPr/>
          <p:nvPr/>
        </p:nvSpPr>
        <p:spPr>
          <a:xfrm>
            <a:off x="714375" y="3293492"/>
            <a:ext cx="3571875" cy="233958"/>
          </a:xfrm>
          <a:prstGeom prst="rect">
            <a:avLst/>
          </a:prstGeom>
          <a:noFill/>
          <a:ln/>
        </p:spPr>
        <p:txBody>
          <a:bodyPr wrap="none" lIns="0" tIns="0" rIns="0" bIns="0" rtlCol="0" anchor="t">
            <a:spAutoFit/>
          </a:bodyPr>
          <a:lstStyle/>
          <a:p>
            <a:pPr marL="0" indent="0" algn="l">
              <a:lnSpc>
                <a:spcPts val="1600"/>
              </a:lnSpc>
              <a:buNone/>
            </a:pPr>
            <a:r>
              <a:rPr lang="en-US" sz="1269" dirty="0">
                <a:solidFill>
                  <a:srgbClr val="8B4513"/>
                </a:solidFill>
              </a:rPr>
              <a:t>Our Mission</a:t>
            </a:r>
            <a:endParaRPr lang="en-US" sz="1269" dirty="0"/>
          </a:p>
        </p:txBody>
      </p:sp>
      <p:sp>
        <p:nvSpPr>
          <p:cNvPr id="10" name="Text 7"/>
          <p:cNvSpPr/>
          <p:nvPr/>
        </p:nvSpPr>
        <p:spPr>
          <a:xfrm>
            <a:off x="714375" y="3634606"/>
            <a:ext cx="3571875" cy="635046"/>
          </a:xfrm>
          <a:prstGeom prst="rect">
            <a:avLst/>
          </a:prstGeom>
          <a:noFill/>
          <a:ln/>
        </p:spPr>
        <p:txBody>
          <a:bodyPr wrap="square" lIns="0" tIns="0" rIns="0" bIns="0" rtlCol="0" anchor="t">
            <a:spAutoFit/>
          </a:bodyPr>
          <a:lstStyle/>
          <a:p>
            <a:pPr marL="0" indent="0" algn="l">
              <a:lnSpc>
                <a:spcPts val="1700"/>
              </a:lnSpc>
              <a:buNone/>
            </a:pPr>
            <a:r>
              <a:rPr lang="en-US" sz="1050" i="1" dirty="0">
                <a:solidFill>
                  <a:srgbClr val="2C2C2C"/>
                </a:solidFill>
              </a:rPr>
              <a:t>"To provide an elegant, professionally managed space where VIPs, collectors, businesses, cultural organizations, and families can celebrate their passions and achieve their goals."</a:t>
            </a:r>
            <a:endParaRPr lang="en-US" sz="1050" dirty="0"/>
          </a:p>
        </p:txBody>
      </p:sp>
      <p:sp>
        <p:nvSpPr>
          <p:cNvPr id="11" name="Text 8"/>
          <p:cNvSpPr/>
          <p:nvPr/>
        </p:nvSpPr>
        <p:spPr>
          <a:xfrm>
            <a:off x="4714875" y="1309427"/>
            <a:ext cx="3857625" cy="351830"/>
          </a:xfrm>
          <a:prstGeom prst="rect">
            <a:avLst/>
          </a:prstGeom>
          <a:noFill/>
          <a:ln/>
        </p:spPr>
        <p:txBody>
          <a:bodyPr wrap="none" lIns="0" tIns="0" rIns="0" bIns="85090" rtlCol="0" anchor="t">
            <a:spAutoFit/>
          </a:bodyPr>
          <a:lstStyle/>
          <a:p>
            <a:pPr marL="0" indent="0" algn="l">
              <a:lnSpc>
                <a:spcPts val="1900"/>
              </a:lnSpc>
              <a:buNone/>
            </a:pPr>
            <a:r>
              <a:rPr lang="en-US" sz="1397" b="1" dirty="0">
                <a:solidFill>
                  <a:srgbClr val="8B4513"/>
                </a:solidFill>
              </a:rPr>
              <a:t>Key Positioning</a:t>
            </a:r>
            <a:endParaRPr lang="en-US" sz="1397" dirty="0"/>
          </a:p>
        </p:txBody>
      </p:sp>
      <p:sp>
        <p:nvSpPr>
          <p:cNvPr id="12" name="Shape 9"/>
          <p:cNvSpPr/>
          <p:nvPr/>
        </p:nvSpPr>
        <p:spPr>
          <a:xfrm>
            <a:off x="4714875" y="1875569"/>
            <a:ext cx="357188" cy="357188"/>
          </a:xfrm>
          <a:prstGeom prst="ellipse">
            <a:avLst/>
          </a:prstGeom>
          <a:solidFill>
            <a:srgbClr val="8B4513"/>
          </a:solidFill>
          <a:ln/>
        </p:spPr>
        <p:txBody>
          <a:bodyPr/>
          <a:lstStyle/>
          <a:p>
            <a:endParaRPr lang="en-AE"/>
          </a:p>
        </p:txBody>
      </p:sp>
      <p:pic>
        <p:nvPicPr>
          <p:cNvPr id="13" name="Image 1" descr="preencoded.png"/>
          <p:cNvPicPr>
            <a:picLocks noChangeAspect="1"/>
          </p:cNvPicPr>
          <p:nvPr/>
        </p:nvPicPr>
        <p:blipFill>
          <a:blip r:embed="rId4"/>
          <a:stretch>
            <a:fillRect/>
          </a:stretch>
        </p:blipFill>
        <p:spPr>
          <a:xfrm>
            <a:off x="4822031" y="1982725"/>
            <a:ext cx="142875" cy="142875"/>
          </a:xfrm>
          <a:prstGeom prst="rect">
            <a:avLst/>
          </a:prstGeom>
        </p:spPr>
      </p:pic>
      <p:sp>
        <p:nvSpPr>
          <p:cNvPr id="14" name="Text 10"/>
          <p:cNvSpPr/>
          <p:nvPr/>
        </p:nvSpPr>
        <p:spPr>
          <a:xfrm>
            <a:off x="5214938" y="1875569"/>
            <a:ext cx="1149354" cy="168059"/>
          </a:xfrm>
          <a:prstGeom prst="rect">
            <a:avLst/>
          </a:prstGeom>
          <a:noFill/>
          <a:ln/>
        </p:spPr>
        <p:txBody>
          <a:bodyPr wrap="none" lIns="0" tIns="0" rIns="0" bIns="0" rtlCol="0" anchor="t">
            <a:spAutoFit/>
          </a:bodyPr>
          <a:lstStyle/>
          <a:p>
            <a:pPr marL="0" indent="0" algn="l">
              <a:lnSpc>
                <a:spcPts val="1400"/>
              </a:lnSpc>
              <a:buNone/>
            </a:pPr>
            <a:r>
              <a:rPr lang="en-US" sz="987" b="1" dirty="0">
                <a:solidFill>
                  <a:srgbClr val="2C2C2C"/>
                </a:solidFill>
              </a:rPr>
              <a:t>Premium Adaptability</a:t>
            </a:r>
            <a:endParaRPr lang="en-US" sz="987" dirty="0"/>
          </a:p>
        </p:txBody>
      </p:sp>
      <p:sp>
        <p:nvSpPr>
          <p:cNvPr id="15" name="Text 11"/>
          <p:cNvSpPr/>
          <p:nvPr/>
        </p:nvSpPr>
        <p:spPr>
          <a:xfrm>
            <a:off x="5214938" y="2105955"/>
            <a:ext cx="3357563" cy="320018"/>
          </a:xfrm>
          <a:prstGeom prst="rect">
            <a:avLst/>
          </a:prstGeom>
          <a:noFill/>
          <a:ln/>
        </p:spPr>
        <p:txBody>
          <a:bodyPr wrap="square" lIns="0" tIns="0" rIns="0" bIns="0" rtlCol="0" anchor="t">
            <a:spAutoFit/>
          </a:bodyPr>
          <a:lstStyle/>
          <a:p>
            <a:pPr marL="0" indent="0" algn="l">
              <a:lnSpc>
                <a:spcPts val="1300"/>
              </a:lnSpc>
              <a:buNone/>
            </a:pPr>
            <a:r>
              <a:rPr lang="en-US" sz="834" dirty="0">
                <a:solidFill>
                  <a:srgbClr val="666666"/>
                </a:solidFill>
              </a:rPr>
              <a:t>Riyadh's most versatile premium event venue, adaptable for any scale or style.</a:t>
            </a:r>
            <a:endParaRPr lang="en-US" sz="834" dirty="0"/>
          </a:p>
        </p:txBody>
      </p:sp>
      <p:sp>
        <p:nvSpPr>
          <p:cNvPr id="16" name="Shape 12"/>
          <p:cNvSpPr/>
          <p:nvPr/>
        </p:nvSpPr>
        <p:spPr>
          <a:xfrm>
            <a:off x="4714875" y="2568848"/>
            <a:ext cx="357188" cy="357188"/>
          </a:xfrm>
          <a:prstGeom prst="ellipse">
            <a:avLst/>
          </a:prstGeom>
          <a:solidFill>
            <a:srgbClr val="8B4513"/>
          </a:solidFill>
          <a:ln/>
        </p:spPr>
        <p:txBody>
          <a:bodyPr/>
          <a:lstStyle/>
          <a:p>
            <a:endParaRPr lang="en-AE"/>
          </a:p>
        </p:txBody>
      </p:sp>
      <p:pic>
        <p:nvPicPr>
          <p:cNvPr id="17" name="Image 2" descr="preencoded.png"/>
          <p:cNvPicPr>
            <a:picLocks noChangeAspect="1"/>
          </p:cNvPicPr>
          <p:nvPr/>
        </p:nvPicPr>
        <p:blipFill>
          <a:blip r:embed="rId5"/>
          <a:stretch>
            <a:fillRect/>
          </a:stretch>
        </p:blipFill>
        <p:spPr>
          <a:xfrm>
            <a:off x="4822031" y="2676004"/>
            <a:ext cx="142875" cy="142875"/>
          </a:xfrm>
          <a:prstGeom prst="rect">
            <a:avLst/>
          </a:prstGeom>
        </p:spPr>
      </p:pic>
      <p:sp>
        <p:nvSpPr>
          <p:cNvPr id="18" name="Text 13"/>
          <p:cNvSpPr/>
          <p:nvPr/>
        </p:nvSpPr>
        <p:spPr>
          <a:xfrm>
            <a:off x="5214938" y="2568848"/>
            <a:ext cx="3357563" cy="194667"/>
          </a:xfrm>
          <a:prstGeom prst="rect">
            <a:avLst/>
          </a:prstGeom>
          <a:noFill/>
          <a:ln/>
        </p:spPr>
        <p:txBody>
          <a:bodyPr wrap="none" lIns="0" tIns="0" rIns="0" bIns="0" rtlCol="0" anchor="t">
            <a:spAutoFit/>
          </a:bodyPr>
          <a:lstStyle/>
          <a:p>
            <a:pPr marL="0" indent="0" algn="l">
              <a:lnSpc>
                <a:spcPts val="1400"/>
              </a:lnSpc>
              <a:buNone/>
            </a:pPr>
            <a:r>
              <a:rPr lang="en-US" sz="987" b="1" dirty="0">
                <a:solidFill>
                  <a:srgbClr val="2C2C2C"/>
                </a:solidFill>
              </a:rPr>
              <a:t>Multi-Purpose Design</a:t>
            </a:r>
            <a:endParaRPr lang="en-US" sz="987" dirty="0"/>
          </a:p>
        </p:txBody>
      </p:sp>
      <p:sp>
        <p:nvSpPr>
          <p:cNvPr id="19" name="Text 14"/>
          <p:cNvSpPr/>
          <p:nvPr/>
        </p:nvSpPr>
        <p:spPr>
          <a:xfrm>
            <a:off x="5214938" y="2799234"/>
            <a:ext cx="3357563" cy="320018"/>
          </a:xfrm>
          <a:prstGeom prst="rect">
            <a:avLst/>
          </a:prstGeom>
          <a:noFill/>
          <a:ln/>
        </p:spPr>
        <p:txBody>
          <a:bodyPr wrap="square" lIns="0" tIns="0" rIns="0" bIns="0" rtlCol="0" anchor="t">
            <a:spAutoFit/>
          </a:bodyPr>
          <a:lstStyle/>
          <a:p>
            <a:pPr marL="0" indent="0" algn="l">
              <a:lnSpc>
                <a:spcPts val="1300"/>
              </a:lnSpc>
              <a:buNone/>
            </a:pPr>
            <a:r>
              <a:rPr lang="en-US" sz="834" dirty="0">
                <a:solidFill>
                  <a:srgbClr val="666666"/>
                </a:solidFill>
              </a:rPr>
              <a:t>Expertly designed for collectors, conferences, exhibitions, and celebrations.</a:t>
            </a:r>
            <a:endParaRPr lang="en-US" sz="834" dirty="0"/>
          </a:p>
        </p:txBody>
      </p:sp>
      <p:sp>
        <p:nvSpPr>
          <p:cNvPr id="20" name="Shape 15"/>
          <p:cNvSpPr/>
          <p:nvPr/>
        </p:nvSpPr>
        <p:spPr>
          <a:xfrm>
            <a:off x="4714875" y="3262126"/>
            <a:ext cx="357188" cy="357188"/>
          </a:xfrm>
          <a:prstGeom prst="ellipse">
            <a:avLst/>
          </a:prstGeom>
          <a:solidFill>
            <a:srgbClr val="8B4513"/>
          </a:solidFill>
          <a:ln/>
        </p:spPr>
        <p:txBody>
          <a:bodyPr/>
          <a:lstStyle/>
          <a:p>
            <a:endParaRPr lang="en-AE"/>
          </a:p>
        </p:txBody>
      </p:sp>
      <p:pic>
        <p:nvPicPr>
          <p:cNvPr id="21" name="Image 3" descr="preencoded.png"/>
          <p:cNvPicPr>
            <a:picLocks noChangeAspect="1"/>
          </p:cNvPicPr>
          <p:nvPr/>
        </p:nvPicPr>
        <p:blipFill>
          <a:blip r:embed="rId6"/>
          <a:stretch>
            <a:fillRect/>
          </a:stretch>
        </p:blipFill>
        <p:spPr>
          <a:xfrm>
            <a:off x="4813102" y="3369283"/>
            <a:ext cx="160734" cy="142875"/>
          </a:xfrm>
          <a:prstGeom prst="rect">
            <a:avLst/>
          </a:prstGeom>
        </p:spPr>
      </p:pic>
      <p:sp>
        <p:nvSpPr>
          <p:cNvPr id="22" name="Text 16"/>
          <p:cNvSpPr/>
          <p:nvPr/>
        </p:nvSpPr>
        <p:spPr>
          <a:xfrm>
            <a:off x="5214938" y="3262126"/>
            <a:ext cx="3357563" cy="194667"/>
          </a:xfrm>
          <a:prstGeom prst="rect">
            <a:avLst/>
          </a:prstGeom>
          <a:noFill/>
          <a:ln/>
        </p:spPr>
        <p:txBody>
          <a:bodyPr wrap="none" lIns="0" tIns="0" rIns="0" bIns="0" rtlCol="0" anchor="t">
            <a:spAutoFit/>
          </a:bodyPr>
          <a:lstStyle/>
          <a:p>
            <a:pPr marL="0" indent="0" algn="l">
              <a:lnSpc>
                <a:spcPts val="1400"/>
              </a:lnSpc>
              <a:buNone/>
            </a:pPr>
            <a:r>
              <a:rPr lang="en-US" sz="987" b="1" dirty="0">
                <a:solidFill>
                  <a:srgbClr val="2C2C2C"/>
                </a:solidFill>
              </a:rPr>
              <a:t>Service Excellence</a:t>
            </a:r>
            <a:endParaRPr lang="en-US" sz="987" dirty="0"/>
          </a:p>
        </p:txBody>
      </p:sp>
      <p:sp>
        <p:nvSpPr>
          <p:cNvPr id="23" name="Text 17"/>
          <p:cNvSpPr/>
          <p:nvPr/>
        </p:nvSpPr>
        <p:spPr>
          <a:xfrm>
            <a:off x="5214938" y="3492512"/>
            <a:ext cx="3357563" cy="320018"/>
          </a:xfrm>
          <a:prstGeom prst="rect">
            <a:avLst/>
          </a:prstGeom>
          <a:noFill/>
          <a:ln/>
        </p:spPr>
        <p:txBody>
          <a:bodyPr wrap="square" lIns="0" tIns="0" rIns="0" bIns="0" rtlCol="0" anchor="t">
            <a:spAutoFit/>
          </a:bodyPr>
          <a:lstStyle/>
          <a:p>
            <a:pPr marL="0" indent="0" algn="l">
              <a:lnSpc>
                <a:spcPts val="1300"/>
              </a:lnSpc>
              <a:buNone/>
            </a:pPr>
            <a:r>
              <a:rPr lang="en-US" sz="834" dirty="0">
                <a:solidFill>
                  <a:srgbClr val="666666"/>
                </a:solidFill>
              </a:rPr>
              <a:t>Unwavering commitment to professional service and operational perfection.</a:t>
            </a:r>
            <a:endParaRPr lang="en-US" sz="834" dirty="0"/>
          </a:p>
        </p:txBody>
      </p:sp>
      <p:sp>
        <p:nvSpPr>
          <p:cNvPr id="24" name="Shape 18"/>
          <p:cNvSpPr/>
          <p:nvPr/>
        </p:nvSpPr>
        <p:spPr>
          <a:xfrm>
            <a:off x="4714875" y="3955405"/>
            <a:ext cx="357188" cy="357188"/>
          </a:xfrm>
          <a:prstGeom prst="ellipse">
            <a:avLst/>
          </a:prstGeom>
          <a:solidFill>
            <a:srgbClr val="8B4513"/>
          </a:solidFill>
          <a:ln/>
        </p:spPr>
        <p:txBody>
          <a:bodyPr/>
          <a:lstStyle/>
          <a:p>
            <a:endParaRPr lang="en-AE"/>
          </a:p>
        </p:txBody>
      </p:sp>
      <p:pic>
        <p:nvPicPr>
          <p:cNvPr id="25" name="Image 4" descr="preencoded.png"/>
          <p:cNvPicPr>
            <a:picLocks noChangeAspect="1"/>
          </p:cNvPicPr>
          <p:nvPr/>
        </p:nvPicPr>
        <p:blipFill>
          <a:blip r:embed="rId7"/>
          <a:stretch>
            <a:fillRect/>
          </a:stretch>
        </p:blipFill>
        <p:spPr>
          <a:xfrm>
            <a:off x="4839891" y="4062561"/>
            <a:ext cx="107156" cy="142875"/>
          </a:xfrm>
          <a:prstGeom prst="rect">
            <a:avLst/>
          </a:prstGeom>
        </p:spPr>
      </p:pic>
      <p:sp>
        <p:nvSpPr>
          <p:cNvPr id="26" name="Text 19"/>
          <p:cNvSpPr/>
          <p:nvPr/>
        </p:nvSpPr>
        <p:spPr>
          <a:xfrm>
            <a:off x="5214938" y="3955405"/>
            <a:ext cx="3357563" cy="194667"/>
          </a:xfrm>
          <a:prstGeom prst="rect">
            <a:avLst/>
          </a:prstGeom>
          <a:noFill/>
          <a:ln/>
        </p:spPr>
        <p:txBody>
          <a:bodyPr wrap="none" lIns="0" tIns="0" rIns="0" bIns="0" rtlCol="0" anchor="t">
            <a:spAutoFit/>
          </a:bodyPr>
          <a:lstStyle/>
          <a:p>
            <a:pPr marL="0" indent="0" algn="l">
              <a:lnSpc>
                <a:spcPts val="1400"/>
              </a:lnSpc>
              <a:buNone/>
            </a:pPr>
            <a:r>
              <a:rPr lang="en-US" sz="987" b="1" dirty="0">
                <a:solidFill>
                  <a:srgbClr val="2C2C2C"/>
                </a:solidFill>
              </a:rPr>
              <a:t>Strategic Location</a:t>
            </a:r>
            <a:endParaRPr lang="en-US" sz="987" dirty="0"/>
          </a:p>
        </p:txBody>
      </p:sp>
      <p:sp>
        <p:nvSpPr>
          <p:cNvPr id="27" name="Text 20"/>
          <p:cNvSpPr/>
          <p:nvPr/>
        </p:nvSpPr>
        <p:spPr>
          <a:xfrm>
            <a:off x="5214938" y="4185791"/>
            <a:ext cx="3357563" cy="320018"/>
          </a:xfrm>
          <a:prstGeom prst="rect">
            <a:avLst/>
          </a:prstGeom>
          <a:noFill/>
          <a:ln/>
        </p:spPr>
        <p:txBody>
          <a:bodyPr wrap="square" lIns="0" tIns="0" rIns="0" bIns="0" rtlCol="0" anchor="t">
            <a:spAutoFit/>
          </a:bodyPr>
          <a:lstStyle/>
          <a:p>
            <a:pPr marL="0" indent="0" algn="l">
              <a:lnSpc>
                <a:spcPts val="1300"/>
              </a:lnSpc>
              <a:buNone/>
            </a:pPr>
            <a:r>
              <a:rPr lang="en-US" sz="834" dirty="0">
                <a:solidFill>
                  <a:srgbClr val="666666"/>
                </a:solidFill>
              </a:rPr>
              <a:t>Prime positioning in the heart of Riyadh, connecting culture and commerce.</a:t>
            </a:r>
            <a:endParaRPr lang="en-US" sz="834" dirty="0"/>
          </a:p>
        </p:txBody>
      </p:sp>
      <p:sp>
        <p:nvSpPr>
          <p:cNvPr id="28" name="Text 21"/>
          <p:cNvSpPr/>
          <p:nvPr/>
        </p:nvSpPr>
        <p:spPr>
          <a:xfrm>
            <a:off x="7872887" y="4793456"/>
            <a:ext cx="699613" cy="135731"/>
          </a:xfrm>
          <a:prstGeom prst="rect">
            <a:avLst/>
          </a:prstGeom>
          <a:noFill/>
          <a:ln/>
        </p:spPr>
        <p:txBody>
          <a:bodyPr wrap="none" lIns="0" tIns="0" rIns="0" bIns="0" rtlCol="0" anchor="t">
            <a:spAutoFit/>
          </a:bodyPr>
          <a:lstStyle/>
          <a:p>
            <a:pPr marL="0" indent="0" algn="l">
              <a:lnSpc>
                <a:spcPts val="900"/>
              </a:lnSpc>
              <a:buNone/>
            </a:pPr>
            <a:r>
              <a:rPr lang="en-US" sz="727" kern="0" spc="1" dirty="0">
                <a:solidFill>
                  <a:srgbClr val="8B4513">
                    <a:alpha val="70000"/>
                  </a:srgbClr>
                </a:solidFill>
              </a:rPr>
              <a:t>DUNES GATE</a:t>
            </a:r>
            <a:endParaRPr lang="en-US" sz="727"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1"/>
            <a:ext cx="9144000" cy="5139395"/>
          </a:xfrm>
          <a:prstGeom prst="rect">
            <a:avLst/>
          </a:prstGeom>
        </p:spPr>
      </p:pic>
      <p:sp>
        <p:nvSpPr>
          <p:cNvPr id="3" name="Text 0"/>
          <p:cNvSpPr/>
          <p:nvPr/>
        </p:nvSpPr>
        <p:spPr>
          <a:xfrm>
            <a:off x="571500" y="428625"/>
            <a:ext cx="4242163" cy="390235"/>
          </a:xfrm>
          <a:prstGeom prst="rect">
            <a:avLst/>
          </a:prstGeom>
          <a:noFill/>
          <a:ln/>
        </p:spPr>
        <p:txBody>
          <a:bodyPr wrap="square" lIns="0" tIns="0" rIns="0" bIns="0" rtlCol="0" anchor="t">
            <a:spAutoFit/>
          </a:bodyPr>
          <a:lstStyle/>
          <a:p>
            <a:pPr marL="0" indent="0" algn="l">
              <a:lnSpc>
                <a:spcPts val="3200"/>
              </a:lnSpc>
              <a:buNone/>
            </a:pPr>
            <a:r>
              <a:rPr lang="en-US" sz="2436" b="1" dirty="0">
                <a:solidFill>
                  <a:srgbClr val="8B4513"/>
                </a:solidFill>
              </a:rPr>
              <a:t>Our Team: Management</a:t>
            </a:r>
            <a:endParaRPr lang="en-US" sz="2436" dirty="0"/>
          </a:p>
        </p:txBody>
      </p:sp>
      <p:sp>
        <p:nvSpPr>
          <p:cNvPr id="4" name="Text 1"/>
          <p:cNvSpPr/>
          <p:nvPr/>
        </p:nvSpPr>
        <p:spPr>
          <a:xfrm>
            <a:off x="571500" y="966192"/>
            <a:ext cx="8572500" cy="233958"/>
          </a:xfrm>
          <a:prstGeom prst="rect">
            <a:avLst/>
          </a:prstGeom>
          <a:noFill/>
          <a:ln/>
        </p:spPr>
        <p:txBody>
          <a:bodyPr wrap="none" lIns="0" tIns="0" rIns="0" bIns="0" rtlCol="0" anchor="t">
            <a:spAutoFit/>
          </a:bodyPr>
          <a:lstStyle/>
          <a:p>
            <a:pPr marL="0" indent="0" algn="l">
              <a:lnSpc>
                <a:spcPts val="1600"/>
              </a:lnSpc>
              <a:buNone/>
            </a:pPr>
            <a:r>
              <a:rPr lang="en-US" sz="1193" b="1" i="1" dirty="0">
                <a:solidFill>
                  <a:srgbClr val="C19A6B"/>
                </a:solidFill>
              </a:rPr>
              <a:t>Leadership by Visionaries, For Excellence</a:t>
            </a:r>
            <a:endParaRPr lang="en-US" sz="1193" dirty="0"/>
          </a:p>
        </p:txBody>
      </p:sp>
      <p:sp>
        <p:nvSpPr>
          <p:cNvPr id="5" name="Shape 2"/>
          <p:cNvSpPr/>
          <p:nvPr/>
        </p:nvSpPr>
        <p:spPr>
          <a:xfrm>
            <a:off x="571500" y="1283015"/>
            <a:ext cx="428625" cy="28575"/>
          </a:xfrm>
          <a:prstGeom prst="rect">
            <a:avLst/>
          </a:prstGeom>
          <a:solidFill>
            <a:srgbClr val="8B4513"/>
          </a:solidFill>
          <a:ln/>
        </p:spPr>
        <p:txBody>
          <a:bodyPr/>
          <a:lstStyle/>
          <a:p>
            <a:endParaRPr lang="en-AE"/>
          </a:p>
        </p:txBody>
      </p:sp>
      <p:sp>
        <p:nvSpPr>
          <p:cNvPr id="6" name="Text 3"/>
          <p:cNvSpPr/>
          <p:nvPr/>
        </p:nvSpPr>
        <p:spPr>
          <a:xfrm>
            <a:off x="591096" y="2928107"/>
            <a:ext cx="2047603" cy="216982"/>
          </a:xfrm>
          <a:prstGeom prst="rect">
            <a:avLst/>
          </a:prstGeom>
          <a:noFill/>
          <a:ln/>
        </p:spPr>
        <p:txBody>
          <a:bodyPr wrap="square" lIns="0" tIns="0" rIns="0" bIns="0" rtlCol="0" anchor="t">
            <a:spAutoFit/>
          </a:bodyPr>
          <a:lstStyle/>
          <a:p>
            <a:pPr marL="0" indent="0" algn="l">
              <a:lnSpc>
                <a:spcPts val="1800"/>
              </a:lnSpc>
              <a:buNone/>
            </a:pPr>
            <a:r>
              <a:rPr lang="en-US" sz="1295" b="1" dirty="0">
                <a:solidFill>
                  <a:srgbClr val="2C2C2C"/>
                </a:solidFill>
              </a:rPr>
              <a:t>Mr. Hadi A. Farid</a:t>
            </a:r>
            <a:endParaRPr lang="en-US" sz="1295" dirty="0"/>
          </a:p>
        </p:txBody>
      </p:sp>
      <p:sp>
        <p:nvSpPr>
          <p:cNvPr id="7" name="Text 4"/>
          <p:cNvSpPr/>
          <p:nvPr/>
        </p:nvSpPr>
        <p:spPr>
          <a:xfrm>
            <a:off x="571500" y="3254277"/>
            <a:ext cx="649409" cy="132344"/>
          </a:xfrm>
          <a:prstGeom prst="rect">
            <a:avLst/>
          </a:prstGeom>
          <a:noFill/>
          <a:ln/>
        </p:spPr>
        <p:txBody>
          <a:bodyPr wrap="none" lIns="0" tIns="0" rIns="0" bIns="0" rtlCol="0" anchor="t">
            <a:spAutoFit/>
          </a:bodyPr>
          <a:lstStyle/>
          <a:p>
            <a:pPr marL="0" indent="0" algn="l">
              <a:lnSpc>
                <a:spcPts val="1100"/>
              </a:lnSpc>
              <a:buNone/>
            </a:pPr>
            <a:r>
              <a:rPr lang="en-US" sz="784" b="1" kern="0" spc="1" dirty="0">
                <a:solidFill>
                  <a:srgbClr val="C19A6B"/>
                </a:solidFill>
              </a:rPr>
              <a:t>Operation Lead</a:t>
            </a:r>
            <a:endParaRPr lang="en-US" sz="784" dirty="0"/>
          </a:p>
        </p:txBody>
      </p:sp>
      <p:sp>
        <p:nvSpPr>
          <p:cNvPr id="8" name="Text 5"/>
          <p:cNvSpPr/>
          <p:nvPr/>
        </p:nvSpPr>
        <p:spPr>
          <a:xfrm>
            <a:off x="571500" y="3460682"/>
            <a:ext cx="2476481" cy="1060611"/>
          </a:xfrm>
          <a:prstGeom prst="rect">
            <a:avLst/>
          </a:prstGeom>
          <a:noFill/>
          <a:ln/>
        </p:spPr>
        <p:txBody>
          <a:bodyPr wrap="square" lIns="0" tIns="0" rIns="0" bIns="0" rtlCol="0" anchor="t">
            <a:spAutoFit/>
          </a:bodyPr>
          <a:lstStyle/>
          <a:p>
            <a:pPr marL="0" indent="0" algn="just">
              <a:lnSpc>
                <a:spcPts val="1400"/>
              </a:lnSpc>
              <a:buNone/>
            </a:pPr>
            <a:r>
              <a:rPr lang="en-US" sz="900" b="0" i="0" dirty="0">
                <a:solidFill>
                  <a:srgbClr val="34322D"/>
                </a:solidFill>
                <a:effectLst/>
                <a:latin typeface="-apple-system"/>
              </a:rPr>
              <a:t>"</a:t>
            </a:r>
            <a:r>
              <a:rPr lang="en-US" sz="834" dirty="0">
                <a:solidFill>
                  <a:srgbClr val="4A4A4A"/>
                </a:solidFill>
              </a:rPr>
              <a:t>Overseeing all operational aspects of Dunes Gate from venue development through execution. With expertise spanning infrastructure management and daily operations, he ensures seamless coordination of all venue functions while maintaining the highest standards of service delivery and operational efficiency."</a:t>
            </a:r>
          </a:p>
        </p:txBody>
      </p:sp>
      <p:sp>
        <p:nvSpPr>
          <p:cNvPr id="9" name="Shape 6"/>
          <p:cNvSpPr/>
          <p:nvPr/>
        </p:nvSpPr>
        <p:spPr>
          <a:xfrm>
            <a:off x="3333731" y="1283015"/>
            <a:ext cx="428625" cy="28575"/>
          </a:xfrm>
          <a:prstGeom prst="rect">
            <a:avLst/>
          </a:prstGeom>
          <a:solidFill>
            <a:srgbClr val="8B4513"/>
          </a:solidFill>
          <a:ln/>
        </p:spPr>
        <p:txBody>
          <a:bodyPr/>
          <a:lstStyle/>
          <a:p>
            <a:endParaRPr lang="en-AE"/>
          </a:p>
        </p:txBody>
      </p:sp>
      <p:sp>
        <p:nvSpPr>
          <p:cNvPr id="10" name="Text 7"/>
          <p:cNvSpPr/>
          <p:nvPr/>
        </p:nvSpPr>
        <p:spPr>
          <a:xfrm>
            <a:off x="6103048" y="2901981"/>
            <a:ext cx="2368205" cy="216982"/>
          </a:xfrm>
          <a:prstGeom prst="rect">
            <a:avLst/>
          </a:prstGeom>
          <a:noFill/>
          <a:ln/>
        </p:spPr>
        <p:txBody>
          <a:bodyPr wrap="square" lIns="0" tIns="0" rIns="0" bIns="0" rtlCol="0" anchor="t">
            <a:spAutoFit/>
          </a:bodyPr>
          <a:lstStyle/>
          <a:p>
            <a:pPr marL="0" indent="0" algn="l">
              <a:lnSpc>
                <a:spcPts val="1800"/>
              </a:lnSpc>
              <a:buNone/>
            </a:pPr>
            <a:r>
              <a:rPr lang="en-US" sz="1295" b="1" dirty="0">
                <a:solidFill>
                  <a:srgbClr val="2C2C2C"/>
                </a:solidFill>
              </a:rPr>
              <a:t>Mr. Abdullah Badawi</a:t>
            </a:r>
            <a:endParaRPr lang="en-US" sz="1295" dirty="0"/>
          </a:p>
        </p:txBody>
      </p:sp>
      <p:sp>
        <p:nvSpPr>
          <p:cNvPr id="11" name="Text 8"/>
          <p:cNvSpPr/>
          <p:nvPr/>
        </p:nvSpPr>
        <p:spPr>
          <a:xfrm>
            <a:off x="6103048" y="3254277"/>
            <a:ext cx="2476509" cy="132344"/>
          </a:xfrm>
          <a:prstGeom prst="rect">
            <a:avLst/>
          </a:prstGeom>
          <a:noFill/>
          <a:ln/>
        </p:spPr>
        <p:txBody>
          <a:bodyPr wrap="square" lIns="0" tIns="0" rIns="0" bIns="0" rtlCol="0" anchor="t">
            <a:spAutoFit/>
          </a:bodyPr>
          <a:lstStyle/>
          <a:p>
            <a:pPr marL="0" indent="0" algn="l">
              <a:lnSpc>
                <a:spcPts val="1100"/>
              </a:lnSpc>
              <a:buNone/>
            </a:pPr>
            <a:r>
              <a:rPr lang="en-US" sz="784" b="1" kern="0" spc="1" dirty="0">
                <a:solidFill>
                  <a:srgbClr val="C19A6B"/>
                </a:solidFill>
              </a:rPr>
              <a:t>Marketing &amp; Media Lead</a:t>
            </a:r>
            <a:endParaRPr lang="en-US" sz="784" dirty="0"/>
          </a:p>
        </p:txBody>
      </p:sp>
      <p:sp>
        <p:nvSpPr>
          <p:cNvPr id="12" name="Text 9"/>
          <p:cNvSpPr/>
          <p:nvPr/>
        </p:nvSpPr>
        <p:spPr>
          <a:xfrm>
            <a:off x="6103048" y="3452779"/>
            <a:ext cx="2476509" cy="1062791"/>
          </a:xfrm>
          <a:prstGeom prst="rect">
            <a:avLst/>
          </a:prstGeom>
          <a:noFill/>
          <a:ln/>
        </p:spPr>
        <p:txBody>
          <a:bodyPr wrap="square" lIns="0" tIns="0" rIns="0" bIns="0" rtlCol="0" anchor="t">
            <a:spAutoFit/>
          </a:bodyPr>
          <a:lstStyle/>
          <a:p>
            <a:pPr marL="0" indent="0" algn="just">
              <a:lnSpc>
                <a:spcPts val="1400"/>
              </a:lnSpc>
              <a:buNone/>
            </a:pPr>
            <a:r>
              <a:rPr lang="en-US" sz="834" dirty="0">
                <a:solidFill>
                  <a:srgbClr val="4A4A4A"/>
                </a:solidFill>
              </a:rPr>
              <a:t>"Leading Dunes Gate's Marketing and Media vision to position the venue as a premier event destination. Drawing on deep expertise in brand development and market strategy, he orchestrates marketing campaigns that showcase the venue's capabilities and drive sustainable growth.".</a:t>
            </a:r>
          </a:p>
        </p:txBody>
      </p:sp>
      <p:sp>
        <p:nvSpPr>
          <p:cNvPr id="13" name="Shape 10"/>
          <p:cNvSpPr/>
          <p:nvPr/>
        </p:nvSpPr>
        <p:spPr>
          <a:xfrm>
            <a:off x="6095991" y="1283015"/>
            <a:ext cx="428625" cy="28575"/>
          </a:xfrm>
          <a:prstGeom prst="rect">
            <a:avLst/>
          </a:prstGeom>
          <a:solidFill>
            <a:srgbClr val="8B4513"/>
          </a:solidFill>
          <a:ln/>
        </p:spPr>
        <p:txBody>
          <a:bodyPr/>
          <a:lstStyle/>
          <a:p>
            <a:endParaRPr lang="en-AE"/>
          </a:p>
        </p:txBody>
      </p:sp>
      <p:sp>
        <p:nvSpPr>
          <p:cNvPr id="14" name="Text 11"/>
          <p:cNvSpPr/>
          <p:nvPr/>
        </p:nvSpPr>
        <p:spPr>
          <a:xfrm>
            <a:off x="3320147" y="2895451"/>
            <a:ext cx="2476481" cy="216982"/>
          </a:xfrm>
          <a:prstGeom prst="rect">
            <a:avLst/>
          </a:prstGeom>
          <a:noFill/>
          <a:ln/>
        </p:spPr>
        <p:txBody>
          <a:bodyPr wrap="square" lIns="0" tIns="0" rIns="0" bIns="0" rtlCol="0" anchor="t">
            <a:spAutoFit/>
          </a:bodyPr>
          <a:lstStyle/>
          <a:p>
            <a:pPr marL="0" indent="0" algn="l">
              <a:lnSpc>
                <a:spcPts val="1800"/>
              </a:lnSpc>
              <a:buNone/>
            </a:pPr>
            <a:r>
              <a:rPr lang="en-US" sz="1295" b="1" dirty="0">
                <a:solidFill>
                  <a:srgbClr val="2C2C2C"/>
                </a:solidFill>
              </a:rPr>
              <a:t>!@#$%^&amp;</a:t>
            </a:r>
            <a:endParaRPr lang="en-US" sz="1295" dirty="0"/>
          </a:p>
        </p:txBody>
      </p:sp>
      <p:sp>
        <p:nvSpPr>
          <p:cNvPr id="15" name="Text 12"/>
          <p:cNvSpPr/>
          <p:nvPr/>
        </p:nvSpPr>
        <p:spPr>
          <a:xfrm>
            <a:off x="3320147" y="3254277"/>
            <a:ext cx="377604" cy="132344"/>
          </a:xfrm>
          <a:prstGeom prst="rect">
            <a:avLst/>
          </a:prstGeom>
          <a:noFill/>
          <a:ln/>
        </p:spPr>
        <p:txBody>
          <a:bodyPr wrap="none" lIns="0" tIns="0" rIns="0" bIns="0" rtlCol="0" anchor="t">
            <a:spAutoFit/>
          </a:bodyPr>
          <a:lstStyle/>
          <a:p>
            <a:pPr marL="0" indent="0" algn="l">
              <a:lnSpc>
                <a:spcPts val="1100"/>
              </a:lnSpc>
              <a:buNone/>
            </a:pPr>
            <a:r>
              <a:rPr lang="en-US" sz="784" b="1" kern="0" spc="1" dirty="0">
                <a:solidFill>
                  <a:srgbClr val="C19A6B"/>
                </a:solidFill>
              </a:rPr>
              <a:t>#$%^&amp;*(</a:t>
            </a:r>
            <a:endParaRPr lang="en-US" sz="784" dirty="0"/>
          </a:p>
        </p:txBody>
      </p:sp>
      <p:sp>
        <p:nvSpPr>
          <p:cNvPr id="16" name="Text 13"/>
          <p:cNvSpPr/>
          <p:nvPr/>
        </p:nvSpPr>
        <p:spPr>
          <a:xfrm>
            <a:off x="3320147" y="3467626"/>
            <a:ext cx="2476481" cy="162930"/>
          </a:xfrm>
          <a:prstGeom prst="rect">
            <a:avLst/>
          </a:prstGeom>
          <a:noFill/>
          <a:ln/>
        </p:spPr>
        <p:txBody>
          <a:bodyPr wrap="square" lIns="0" tIns="0" rIns="0" bIns="0" rtlCol="0" anchor="t">
            <a:spAutoFit/>
          </a:bodyPr>
          <a:lstStyle/>
          <a:p>
            <a:pPr marL="0" indent="0" algn="just">
              <a:lnSpc>
                <a:spcPts val="1400"/>
              </a:lnSpc>
              <a:buNone/>
            </a:pPr>
            <a:r>
              <a:rPr lang="en-US" sz="834" dirty="0"/>
              <a:t>We </a:t>
            </a:r>
            <a:r>
              <a:rPr lang="en-US" sz="834" dirty="0" err="1"/>
              <a:t>we</a:t>
            </a:r>
            <a:r>
              <a:rPr lang="en-US" sz="834" dirty="0"/>
              <a:t> </a:t>
            </a:r>
            <a:r>
              <a:rPr lang="en-US" sz="834" dirty="0" err="1"/>
              <a:t>wwew</a:t>
            </a:r>
            <a:r>
              <a:rPr lang="en-US" sz="834" dirty="0"/>
              <a:t> </a:t>
            </a:r>
          </a:p>
        </p:txBody>
      </p:sp>
      <p:sp>
        <p:nvSpPr>
          <p:cNvPr id="17" name="Shape 14"/>
          <p:cNvSpPr/>
          <p:nvPr/>
        </p:nvSpPr>
        <p:spPr>
          <a:xfrm>
            <a:off x="571500" y="4625788"/>
            <a:ext cx="8001000" cy="481786"/>
          </a:xfrm>
          <a:prstGeom prst="rect">
            <a:avLst/>
          </a:prstGeom>
          <a:solidFill>
            <a:srgbClr val="FFFFFF"/>
          </a:solidFill>
          <a:ln/>
        </p:spPr>
        <p:txBody>
          <a:bodyPr/>
          <a:lstStyle/>
          <a:p>
            <a:endParaRPr lang="en-AE"/>
          </a:p>
        </p:txBody>
      </p:sp>
      <p:sp>
        <p:nvSpPr>
          <p:cNvPr id="18" name="Shape 15"/>
          <p:cNvSpPr/>
          <p:nvPr/>
        </p:nvSpPr>
        <p:spPr>
          <a:xfrm>
            <a:off x="582930" y="4635978"/>
            <a:ext cx="45719" cy="481786"/>
          </a:xfrm>
          <a:prstGeom prst="rect">
            <a:avLst/>
          </a:prstGeom>
          <a:solidFill>
            <a:srgbClr val="8B4513"/>
          </a:solidFill>
          <a:ln/>
        </p:spPr>
        <p:txBody>
          <a:bodyPr/>
          <a:lstStyle/>
          <a:p>
            <a:endParaRPr lang="en-AE"/>
          </a:p>
        </p:txBody>
      </p:sp>
      <p:pic>
        <p:nvPicPr>
          <p:cNvPr id="19" name="Image 1" descr="preencoded.png"/>
          <p:cNvPicPr>
            <a:picLocks noChangeAspect="1"/>
          </p:cNvPicPr>
          <p:nvPr/>
        </p:nvPicPr>
        <p:blipFill>
          <a:blip r:embed="rId4"/>
          <a:stretch>
            <a:fillRect/>
          </a:stretch>
        </p:blipFill>
        <p:spPr>
          <a:xfrm>
            <a:off x="857250" y="4805794"/>
            <a:ext cx="357188" cy="285750"/>
          </a:xfrm>
          <a:prstGeom prst="rect">
            <a:avLst/>
          </a:prstGeom>
        </p:spPr>
      </p:pic>
      <p:sp>
        <p:nvSpPr>
          <p:cNvPr id="20" name="Text 16"/>
          <p:cNvSpPr/>
          <p:nvPr/>
        </p:nvSpPr>
        <p:spPr>
          <a:xfrm>
            <a:off x="1428750" y="4645060"/>
            <a:ext cx="6858000" cy="135731"/>
          </a:xfrm>
          <a:prstGeom prst="rect">
            <a:avLst/>
          </a:prstGeom>
          <a:noFill/>
          <a:ln/>
        </p:spPr>
        <p:txBody>
          <a:bodyPr wrap="none" lIns="0" tIns="0" rIns="0" bIns="0" rtlCol="0" anchor="t">
            <a:spAutoFit/>
          </a:bodyPr>
          <a:lstStyle/>
          <a:p>
            <a:pPr marL="0" indent="0" algn="l">
              <a:lnSpc>
                <a:spcPts val="900"/>
              </a:lnSpc>
              <a:buNone/>
            </a:pPr>
            <a:r>
              <a:rPr lang="en-US" sz="683" b="1" kern="0" spc="1" dirty="0">
                <a:solidFill>
                  <a:srgbClr val="8B4513"/>
                </a:solidFill>
              </a:rPr>
              <a:t>Collective Commitment</a:t>
            </a:r>
            <a:endParaRPr lang="en-US" sz="683" dirty="0"/>
          </a:p>
        </p:txBody>
      </p:sp>
      <p:sp>
        <p:nvSpPr>
          <p:cNvPr id="21" name="Text 17"/>
          <p:cNvSpPr/>
          <p:nvPr/>
        </p:nvSpPr>
        <p:spPr>
          <a:xfrm>
            <a:off x="1428749" y="4816510"/>
            <a:ext cx="7150807" cy="199029"/>
          </a:xfrm>
          <a:prstGeom prst="rect">
            <a:avLst/>
          </a:prstGeom>
          <a:noFill/>
          <a:ln/>
        </p:spPr>
        <p:txBody>
          <a:bodyPr wrap="square" lIns="0" tIns="0" rIns="0" bIns="0" rtlCol="0" anchor="t">
            <a:spAutoFit/>
          </a:bodyPr>
          <a:lstStyle/>
          <a:p>
            <a:pPr marL="0" indent="0" algn="l">
              <a:lnSpc>
                <a:spcPts val="1700"/>
              </a:lnSpc>
              <a:buNone/>
            </a:pPr>
            <a:r>
              <a:rPr lang="en-US" sz="1050" i="1" dirty="0">
                <a:solidFill>
                  <a:srgbClr val="2C2C2C"/>
                </a:solidFill>
              </a:rPr>
              <a:t>"United by a dedication to excellence and a personal commitment to serving the community with professionalism and integrity."</a:t>
            </a:r>
            <a:endParaRPr lang="en-US" sz="1050" dirty="0"/>
          </a:p>
        </p:txBody>
      </p:sp>
      <p:sp>
        <p:nvSpPr>
          <p:cNvPr id="24" name="Shape 0">
            <a:extLst>
              <a:ext uri="{FF2B5EF4-FFF2-40B4-BE49-F238E27FC236}">
                <a16:creationId xmlns:a16="http://schemas.microsoft.com/office/drawing/2014/main" id="{5823B5C9-05F4-D36B-D0FC-A2AA1F5EF67D}"/>
              </a:ext>
            </a:extLst>
          </p:cNvPr>
          <p:cNvSpPr/>
          <p:nvPr/>
        </p:nvSpPr>
        <p:spPr>
          <a:xfrm>
            <a:off x="571063" y="1460656"/>
            <a:ext cx="1087892" cy="1387084"/>
          </a:xfrm>
          <a:prstGeom prst="rect">
            <a:avLst/>
          </a:prstGeom>
          <a:solidFill>
            <a:srgbClr val="FFFFFF"/>
          </a:solidFill>
          <a:ln w="18288">
            <a:solidFill>
              <a:srgbClr val="8B4513"/>
            </a:solidFill>
            <a:prstDash val="solid"/>
          </a:ln>
        </p:spPr>
        <p:txBody>
          <a:bodyPr/>
          <a:lstStyle/>
          <a:p>
            <a:endParaRPr lang="en-AE"/>
          </a:p>
        </p:txBody>
      </p:sp>
      <p:sp>
        <p:nvSpPr>
          <p:cNvPr id="25" name="Shape 0">
            <a:extLst>
              <a:ext uri="{FF2B5EF4-FFF2-40B4-BE49-F238E27FC236}">
                <a16:creationId xmlns:a16="http://schemas.microsoft.com/office/drawing/2014/main" id="{FC9DA6A6-EBB7-6430-B235-9F505A0920E1}"/>
              </a:ext>
            </a:extLst>
          </p:cNvPr>
          <p:cNvSpPr/>
          <p:nvPr/>
        </p:nvSpPr>
        <p:spPr>
          <a:xfrm>
            <a:off x="6095991" y="1440570"/>
            <a:ext cx="1087892" cy="1387084"/>
          </a:xfrm>
          <a:prstGeom prst="rect">
            <a:avLst/>
          </a:prstGeom>
          <a:solidFill>
            <a:srgbClr val="FFFFFF"/>
          </a:solidFill>
          <a:ln w="18288">
            <a:solidFill>
              <a:srgbClr val="8B4513"/>
            </a:solidFill>
            <a:prstDash val="solid"/>
          </a:ln>
        </p:spPr>
        <p:txBody>
          <a:bodyPr/>
          <a:lstStyle/>
          <a:p>
            <a:endParaRPr lang="en-AE"/>
          </a:p>
        </p:txBody>
      </p:sp>
      <p:sp>
        <p:nvSpPr>
          <p:cNvPr id="26" name="Shape 0">
            <a:extLst>
              <a:ext uri="{FF2B5EF4-FFF2-40B4-BE49-F238E27FC236}">
                <a16:creationId xmlns:a16="http://schemas.microsoft.com/office/drawing/2014/main" id="{3B5D0D0D-F561-FC73-2E14-220380A72910}"/>
              </a:ext>
            </a:extLst>
          </p:cNvPr>
          <p:cNvSpPr/>
          <p:nvPr/>
        </p:nvSpPr>
        <p:spPr>
          <a:xfrm>
            <a:off x="3333527" y="1460656"/>
            <a:ext cx="1087892" cy="1387084"/>
          </a:xfrm>
          <a:prstGeom prst="rect">
            <a:avLst/>
          </a:prstGeom>
          <a:solidFill>
            <a:srgbClr val="FFFFFF"/>
          </a:solidFill>
          <a:ln w="18288">
            <a:solidFill>
              <a:srgbClr val="8B4513"/>
            </a:solidFill>
            <a:prstDash val="solid"/>
          </a:ln>
        </p:spPr>
        <p:txBody>
          <a:bodyPr/>
          <a:lstStyle/>
          <a:p>
            <a:endParaRPr lang="en-AE"/>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711" y="-6531"/>
            <a:ext cx="9144000" cy="5143500"/>
          </a:xfrm>
          <a:prstGeom prst="rect">
            <a:avLst/>
          </a:prstGeom>
        </p:spPr>
      </p:pic>
      <p:sp>
        <p:nvSpPr>
          <p:cNvPr id="3" name="Text 0"/>
          <p:cNvSpPr/>
          <p:nvPr/>
        </p:nvSpPr>
        <p:spPr>
          <a:xfrm>
            <a:off x="571500" y="428625"/>
            <a:ext cx="8572500" cy="466130"/>
          </a:xfrm>
          <a:prstGeom prst="rect">
            <a:avLst/>
          </a:prstGeom>
          <a:noFill/>
          <a:ln/>
        </p:spPr>
        <p:txBody>
          <a:bodyPr wrap="none" lIns="0" tIns="0" rIns="0" bIns="0" rtlCol="0" anchor="t">
            <a:spAutoFit/>
          </a:bodyPr>
          <a:lstStyle/>
          <a:p>
            <a:pPr marL="0" indent="0" algn="l">
              <a:lnSpc>
                <a:spcPts val="3200"/>
              </a:lnSpc>
              <a:buNone/>
            </a:pPr>
            <a:r>
              <a:rPr lang="en-US" sz="2436" b="1" dirty="0">
                <a:solidFill>
                  <a:srgbClr val="8B4513"/>
                </a:solidFill>
              </a:rPr>
              <a:t>Strategic Location &amp; Accessibility</a:t>
            </a:r>
            <a:endParaRPr lang="en-US" sz="2436" dirty="0"/>
          </a:p>
        </p:txBody>
      </p:sp>
      <p:sp>
        <p:nvSpPr>
          <p:cNvPr id="4" name="Text 1"/>
          <p:cNvSpPr/>
          <p:nvPr/>
        </p:nvSpPr>
        <p:spPr>
          <a:xfrm>
            <a:off x="571500" y="966192"/>
            <a:ext cx="8572500" cy="233958"/>
          </a:xfrm>
          <a:prstGeom prst="rect">
            <a:avLst/>
          </a:prstGeom>
          <a:noFill/>
          <a:ln/>
        </p:spPr>
        <p:txBody>
          <a:bodyPr wrap="none" lIns="0" tIns="0" rIns="0" bIns="0" rtlCol="0" anchor="t">
            <a:spAutoFit/>
          </a:bodyPr>
          <a:lstStyle/>
          <a:p>
            <a:pPr marL="0" indent="0" algn="l">
              <a:lnSpc>
                <a:spcPts val="1600"/>
              </a:lnSpc>
              <a:buNone/>
            </a:pPr>
            <a:r>
              <a:rPr lang="en-US" sz="1193" b="1" i="1" dirty="0">
                <a:solidFill>
                  <a:srgbClr val="C19A6B"/>
                </a:solidFill>
              </a:rPr>
              <a:t>Prime Riyadh Location with Unmatched Accessibility</a:t>
            </a:r>
            <a:endParaRPr lang="en-US" sz="1193" dirty="0"/>
          </a:p>
        </p:txBody>
      </p:sp>
      <p:pic>
        <p:nvPicPr>
          <p:cNvPr id="8" name="Image 1" descr="preencoded.png"/>
          <p:cNvPicPr>
            <a:picLocks noChangeAspect="1"/>
          </p:cNvPicPr>
          <p:nvPr/>
        </p:nvPicPr>
        <p:blipFill>
          <a:blip r:embed="rId4"/>
          <a:stretch>
            <a:fillRect/>
          </a:stretch>
        </p:blipFill>
        <p:spPr>
          <a:xfrm>
            <a:off x="4838726" y="1459482"/>
            <a:ext cx="157163" cy="157163"/>
          </a:xfrm>
          <a:prstGeom prst="rect">
            <a:avLst/>
          </a:prstGeom>
        </p:spPr>
      </p:pic>
      <p:sp>
        <p:nvSpPr>
          <p:cNvPr id="9" name="Text 5"/>
          <p:cNvSpPr/>
          <p:nvPr/>
        </p:nvSpPr>
        <p:spPr>
          <a:xfrm>
            <a:off x="5067326" y="1452301"/>
            <a:ext cx="992259" cy="183512"/>
          </a:xfrm>
          <a:prstGeom prst="rect">
            <a:avLst/>
          </a:prstGeom>
          <a:noFill/>
          <a:ln/>
        </p:spPr>
        <p:txBody>
          <a:bodyPr wrap="none" lIns="0" tIns="0" rIns="0" bIns="0" rtlCol="0" anchor="ctr">
            <a:spAutoFit/>
          </a:bodyPr>
          <a:lstStyle/>
          <a:p>
            <a:pPr marL="0" indent="0" algn="l">
              <a:lnSpc>
                <a:spcPts val="1500"/>
              </a:lnSpc>
              <a:buNone/>
            </a:pPr>
            <a:r>
              <a:rPr lang="en-US" sz="1159" b="1" dirty="0">
                <a:solidFill>
                  <a:srgbClr val="8B4513"/>
                </a:solidFill>
              </a:rPr>
              <a:t>Market Position</a:t>
            </a:r>
            <a:endParaRPr lang="en-US" sz="1159" b="1" dirty="0"/>
          </a:p>
        </p:txBody>
      </p:sp>
      <p:sp>
        <p:nvSpPr>
          <p:cNvPr id="12" name="Shape 8"/>
          <p:cNvSpPr/>
          <p:nvPr/>
        </p:nvSpPr>
        <p:spPr>
          <a:xfrm>
            <a:off x="2132310" y="1718517"/>
            <a:ext cx="45719" cy="840171"/>
          </a:xfrm>
          <a:prstGeom prst="rect">
            <a:avLst/>
          </a:prstGeom>
          <a:solidFill>
            <a:srgbClr val="C19A6B"/>
          </a:solidFill>
          <a:ln/>
        </p:spPr>
        <p:txBody>
          <a:bodyPr/>
          <a:lstStyle/>
          <a:p>
            <a:endParaRPr lang="en-AE"/>
          </a:p>
        </p:txBody>
      </p:sp>
      <p:pic>
        <p:nvPicPr>
          <p:cNvPr id="13" name="Image 2" descr="preencoded.png"/>
          <p:cNvPicPr>
            <a:picLocks noChangeAspect="1"/>
          </p:cNvPicPr>
          <p:nvPr/>
        </p:nvPicPr>
        <p:blipFill>
          <a:blip r:embed="rId5"/>
          <a:stretch>
            <a:fillRect/>
          </a:stretch>
        </p:blipFill>
        <p:spPr>
          <a:xfrm>
            <a:off x="2636509" y="1485770"/>
            <a:ext cx="158955" cy="157163"/>
          </a:xfrm>
          <a:prstGeom prst="rect">
            <a:avLst/>
          </a:prstGeom>
        </p:spPr>
      </p:pic>
      <p:sp>
        <p:nvSpPr>
          <p:cNvPr id="14" name="Text 9"/>
          <p:cNvSpPr/>
          <p:nvPr/>
        </p:nvSpPr>
        <p:spPr>
          <a:xfrm>
            <a:off x="2920662" y="1470257"/>
            <a:ext cx="1489399" cy="183512"/>
          </a:xfrm>
          <a:prstGeom prst="rect">
            <a:avLst/>
          </a:prstGeom>
          <a:noFill/>
          <a:ln/>
        </p:spPr>
        <p:txBody>
          <a:bodyPr wrap="square" lIns="0" tIns="0" rIns="0" bIns="0" rtlCol="0" anchor="ctr">
            <a:spAutoFit/>
          </a:bodyPr>
          <a:lstStyle/>
          <a:p>
            <a:pPr marL="0" indent="0" algn="l">
              <a:lnSpc>
                <a:spcPts val="1500"/>
              </a:lnSpc>
              <a:buNone/>
            </a:pPr>
            <a:r>
              <a:rPr lang="en-US" sz="1159" b="1" dirty="0">
                <a:solidFill>
                  <a:srgbClr val="8B4513"/>
                </a:solidFill>
              </a:rPr>
              <a:t>Community Integration</a:t>
            </a:r>
            <a:endParaRPr lang="en-US" sz="1159" b="1" dirty="0"/>
          </a:p>
        </p:txBody>
      </p:sp>
      <p:sp>
        <p:nvSpPr>
          <p:cNvPr id="16" name="Shape 11"/>
          <p:cNvSpPr/>
          <p:nvPr/>
        </p:nvSpPr>
        <p:spPr>
          <a:xfrm>
            <a:off x="4477346" y="2945674"/>
            <a:ext cx="4095154" cy="2121896"/>
          </a:xfrm>
          <a:prstGeom prst="rect">
            <a:avLst/>
          </a:prstGeom>
          <a:solidFill>
            <a:srgbClr val="FFFFFF">
              <a:alpha val="50000"/>
            </a:srgbClr>
          </a:solidFill>
          <a:ln w="9144">
            <a:solidFill>
              <a:srgbClr val="C19A6B">
                <a:alpha val="30000"/>
              </a:srgbClr>
            </a:solidFill>
            <a:prstDash val="solid"/>
          </a:ln>
        </p:spPr>
        <p:txBody>
          <a:bodyPr/>
          <a:lstStyle/>
          <a:p>
            <a:endParaRPr lang="en-AE"/>
          </a:p>
        </p:txBody>
      </p:sp>
      <p:sp>
        <p:nvSpPr>
          <p:cNvPr id="17" name="Text 12"/>
          <p:cNvSpPr/>
          <p:nvPr/>
        </p:nvSpPr>
        <p:spPr>
          <a:xfrm>
            <a:off x="4506686" y="2679920"/>
            <a:ext cx="4086225" cy="358753"/>
          </a:xfrm>
          <a:prstGeom prst="rect">
            <a:avLst/>
          </a:prstGeom>
          <a:noFill/>
          <a:ln/>
        </p:spPr>
        <p:txBody>
          <a:bodyPr wrap="square" lIns="0" tIns="0" rIns="0" bIns="127508" rtlCol="0" anchor="t">
            <a:spAutoFit/>
          </a:bodyPr>
          <a:lstStyle/>
          <a:p>
            <a:pPr marL="0" indent="0" algn="l">
              <a:lnSpc>
                <a:spcPts val="1900"/>
              </a:lnSpc>
              <a:buNone/>
            </a:pPr>
            <a:r>
              <a:rPr lang="en-US" sz="1397" b="1" dirty="0">
                <a:solidFill>
                  <a:srgbClr val="8B4513"/>
                </a:solidFill>
              </a:rPr>
              <a:t>Location Advantages:</a:t>
            </a:r>
            <a:endParaRPr lang="en-US" sz="1397" dirty="0"/>
          </a:p>
        </p:txBody>
      </p:sp>
      <p:sp>
        <p:nvSpPr>
          <p:cNvPr id="18" name="Shape 13"/>
          <p:cNvSpPr/>
          <p:nvPr/>
        </p:nvSpPr>
        <p:spPr>
          <a:xfrm>
            <a:off x="4598120" y="3008102"/>
            <a:ext cx="357188" cy="357188"/>
          </a:xfrm>
          <a:prstGeom prst="ellipse">
            <a:avLst/>
          </a:prstGeom>
          <a:solidFill>
            <a:srgbClr val="8B4513"/>
          </a:solidFill>
          <a:ln/>
        </p:spPr>
        <p:txBody>
          <a:bodyPr/>
          <a:lstStyle/>
          <a:p>
            <a:endParaRPr lang="en-AE"/>
          </a:p>
        </p:txBody>
      </p:sp>
      <p:pic>
        <p:nvPicPr>
          <p:cNvPr id="19" name="Image 3" descr="preencoded.png"/>
          <p:cNvPicPr>
            <a:picLocks noChangeAspect="1"/>
          </p:cNvPicPr>
          <p:nvPr/>
        </p:nvPicPr>
        <p:blipFill>
          <a:blip r:embed="rId6"/>
          <a:stretch>
            <a:fillRect/>
          </a:stretch>
        </p:blipFill>
        <p:spPr>
          <a:xfrm>
            <a:off x="4696347" y="3108727"/>
            <a:ext cx="160734" cy="142875"/>
          </a:xfrm>
          <a:prstGeom prst="rect">
            <a:avLst/>
          </a:prstGeom>
        </p:spPr>
      </p:pic>
      <p:sp>
        <p:nvSpPr>
          <p:cNvPr id="20" name="Text 14"/>
          <p:cNvSpPr/>
          <p:nvPr/>
        </p:nvSpPr>
        <p:spPr>
          <a:xfrm>
            <a:off x="5083895" y="2991748"/>
            <a:ext cx="3366436" cy="194667"/>
          </a:xfrm>
          <a:prstGeom prst="rect">
            <a:avLst/>
          </a:prstGeom>
          <a:noFill/>
          <a:ln/>
        </p:spPr>
        <p:txBody>
          <a:bodyPr wrap="none" lIns="0" tIns="0" rIns="0" bIns="0" rtlCol="0" anchor="t">
            <a:spAutoFit/>
          </a:bodyPr>
          <a:lstStyle/>
          <a:p>
            <a:pPr marL="0" indent="0" algn="l">
              <a:lnSpc>
                <a:spcPts val="1400"/>
              </a:lnSpc>
              <a:buNone/>
            </a:pPr>
            <a:r>
              <a:rPr lang="en-US" sz="987" b="1" dirty="0">
                <a:solidFill>
                  <a:srgbClr val="2C2C2C"/>
                </a:solidFill>
              </a:rPr>
              <a:t>Central Riyadh Positioning</a:t>
            </a:r>
            <a:endParaRPr lang="en-US" sz="987" dirty="0"/>
          </a:p>
        </p:txBody>
      </p:sp>
      <p:sp>
        <p:nvSpPr>
          <p:cNvPr id="21" name="Text 15"/>
          <p:cNvSpPr/>
          <p:nvPr/>
        </p:nvSpPr>
        <p:spPr>
          <a:xfrm>
            <a:off x="5083895" y="3222134"/>
            <a:ext cx="3366436" cy="146447"/>
          </a:xfrm>
          <a:prstGeom prst="rect">
            <a:avLst/>
          </a:prstGeom>
          <a:noFill/>
          <a:ln/>
        </p:spPr>
        <p:txBody>
          <a:bodyPr wrap="none" lIns="0" tIns="0" rIns="0" bIns="0" rtlCol="0" anchor="t">
            <a:spAutoFit/>
          </a:bodyPr>
          <a:lstStyle/>
          <a:p>
            <a:pPr marL="0" indent="0" algn="l">
              <a:lnSpc>
                <a:spcPts val="1000"/>
              </a:lnSpc>
              <a:buNone/>
            </a:pPr>
            <a:r>
              <a:rPr lang="en-US" sz="780" dirty="0">
                <a:solidFill>
                  <a:srgbClr val="666666"/>
                </a:solidFill>
              </a:rPr>
              <a:t>Easy access from all city districts, minimizing travel time for guests.</a:t>
            </a:r>
            <a:endParaRPr lang="en-US" sz="780" dirty="0"/>
          </a:p>
        </p:txBody>
      </p:sp>
      <p:sp>
        <p:nvSpPr>
          <p:cNvPr id="26" name="Shape 19"/>
          <p:cNvSpPr/>
          <p:nvPr/>
        </p:nvSpPr>
        <p:spPr>
          <a:xfrm>
            <a:off x="4598120" y="3482550"/>
            <a:ext cx="357188" cy="357188"/>
          </a:xfrm>
          <a:prstGeom prst="ellipse">
            <a:avLst/>
          </a:prstGeom>
          <a:solidFill>
            <a:srgbClr val="8B4513"/>
          </a:solidFill>
          <a:ln/>
        </p:spPr>
        <p:txBody>
          <a:bodyPr/>
          <a:lstStyle/>
          <a:p>
            <a:endParaRPr lang="en-AE"/>
          </a:p>
        </p:txBody>
      </p:sp>
      <p:pic>
        <p:nvPicPr>
          <p:cNvPr id="27" name="Image 5" descr="preencoded.png"/>
          <p:cNvPicPr>
            <a:picLocks noChangeAspect="1"/>
          </p:cNvPicPr>
          <p:nvPr/>
        </p:nvPicPr>
        <p:blipFill>
          <a:blip r:embed="rId7"/>
          <a:stretch>
            <a:fillRect/>
          </a:stretch>
        </p:blipFill>
        <p:spPr>
          <a:xfrm>
            <a:off x="4687417" y="3589707"/>
            <a:ext cx="178594" cy="142875"/>
          </a:xfrm>
          <a:prstGeom prst="rect">
            <a:avLst/>
          </a:prstGeom>
        </p:spPr>
      </p:pic>
      <p:sp>
        <p:nvSpPr>
          <p:cNvPr id="28" name="Text 20"/>
          <p:cNvSpPr/>
          <p:nvPr/>
        </p:nvSpPr>
        <p:spPr>
          <a:xfrm>
            <a:off x="5083895" y="3472728"/>
            <a:ext cx="3213209" cy="194667"/>
          </a:xfrm>
          <a:prstGeom prst="rect">
            <a:avLst/>
          </a:prstGeom>
          <a:noFill/>
          <a:ln/>
        </p:spPr>
        <p:txBody>
          <a:bodyPr wrap="none" lIns="0" tIns="0" rIns="0" bIns="0" rtlCol="0" anchor="t">
            <a:spAutoFit/>
          </a:bodyPr>
          <a:lstStyle/>
          <a:p>
            <a:pPr marL="0" indent="0" algn="l">
              <a:lnSpc>
                <a:spcPts val="1400"/>
              </a:lnSpc>
              <a:buNone/>
            </a:pPr>
            <a:r>
              <a:rPr lang="en-US" sz="987" b="1" dirty="0">
                <a:solidFill>
                  <a:srgbClr val="2C2C2C"/>
                </a:solidFill>
              </a:rPr>
              <a:t>Entertainment District Connection</a:t>
            </a:r>
            <a:endParaRPr lang="en-US" sz="987" dirty="0"/>
          </a:p>
        </p:txBody>
      </p:sp>
      <p:sp>
        <p:nvSpPr>
          <p:cNvPr id="29" name="Text 21"/>
          <p:cNvSpPr/>
          <p:nvPr/>
        </p:nvSpPr>
        <p:spPr>
          <a:xfrm>
            <a:off x="5083895" y="3703114"/>
            <a:ext cx="3213209" cy="146447"/>
          </a:xfrm>
          <a:prstGeom prst="rect">
            <a:avLst/>
          </a:prstGeom>
          <a:noFill/>
          <a:ln/>
        </p:spPr>
        <p:txBody>
          <a:bodyPr wrap="none" lIns="0" tIns="0" rIns="0" bIns="0" rtlCol="0" anchor="t">
            <a:spAutoFit/>
          </a:bodyPr>
          <a:lstStyle/>
          <a:p>
            <a:pPr marL="0" indent="0" algn="l">
              <a:lnSpc>
                <a:spcPts val="1000"/>
              </a:lnSpc>
              <a:buNone/>
            </a:pPr>
            <a:r>
              <a:rPr lang="en-US" sz="780" dirty="0">
                <a:solidFill>
                  <a:srgbClr val="666666"/>
                </a:solidFill>
              </a:rPr>
              <a:t>Integrated with Riyadh's growing events and cultural landscape.</a:t>
            </a:r>
            <a:endParaRPr lang="en-US" sz="780" dirty="0"/>
          </a:p>
        </p:txBody>
      </p:sp>
      <p:sp>
        <p:nvSpPr>
          <p:cNvPr id="30" name="Shape 22"/>
          <p:cNvSpPr/>
          <p:nvPr/>
        </p:nvSpPr>
        <p:spPr>
          <a:xfrm>
            <a:off x="4598120" y="4018332"/>
            <a:ext cx="357188" cy="357188"/>
          </a:xfrm>
          <a:prstGeom prst="ellipse">
            <a:avLst/>
          </a:prstGeom>
          <a:solidFill>
            <a:srgbClr val="8B4513"/>
          </a:solidFill>
          <a:ln/>
        </p:spPr>
        <p:txBody>
          <a:bodyPr/>
          <a:lstStyle/>
          <a:p>
            <a:endParaRPr lang="en-AE"/>
          </a:p>
        </p:txBody>
      </p:sp>
      <p:pic>
        <p:nvPicPr>
          <p:cNvPr id="31" name="Image 6" descr="preencoded.png"/>
          <p:cNvPicPr>
            <a:picLocks noChangeAspect="1"/>
          </p:cNvPicPr>
          <p:nvPr/>
        </p:nvPicPr>
        <p:blipFill>
          <a:blip r:embed="rId8"/>
          <a:stretch>
            <a:fillRect/>
          </a:stretch>
        </p:blipFill>
        <p:spPr>
          <a:xfrm>
            <a:off x="4696347" y="4125488"/>
            <a:ext cx="160734" cy="142875"/>
          </a:xfrm>
          <a:prstGeom prst="rect">
            <a:avLst/>
          </a:prstGeom>
        </p:spPr>
      </p:pic>
      <p:sp>
        <p:nvSpPr>
          <p:cNvPr id="32" name="Text 23"/>
          <p:cNvSpPr/>
          <p:nvPr/>
        </p:nvSpPr>
        <p:spPr>
          <a:xfrm>
            <a:off x="5083895" y="3935286"/>
            <a:ext cx="3600450" cy="194667"/>
          </a:xfrm>
          <a:prstGeom prst="rect">
            <a:avLst/>
          </a:prstGeom>
          <a:noFill/>
          <a:ln/>
        </p:spPr>
        <p:txBody>
          <a:bodyPr wrap="none" lIns="0" tIns="0" rIns="0" bIns="0" rtlCol="0" anchor="t">
            <a:spAutoFit/>
          </a:bodyPr>
          <a:lstStyle/>
          <a:p>
            <a:pPr marL="0" indent="0" algn="l">
              <a:lnSpc>
                <a:spcPts val="1400"/>
              </a:lnSpc>
              <a:buNone/>
            </a:pPr>
            <a:r>
              <a:rPr lang="en-US" sz="987" b="1" dirty="0">
                <a:solidFill>
                  <a:srgbClr val="2C2C2C"/>
                </a:solidFill>
              </a:rPr>
              <a:t>Excellent Connectivity</a:t>
            </a:r>
            <a:endParaRPr lang="en-US" sz="987" dirty="0"/>
          </a:p>
        </p:txBody>
      </p:sp>
      <p:sp>
        <p:nvSpPr>
          <p:cNvPr id="33" name="Text 24"/>
          <p:cNvSpPr/>
          <p:nvPr/>
        </p:nvSpPr>
        <p:spPr>
          <a:xfrm>
            <a:off x="5083895" y="4165672"/>
            <a:ext cx="3600450" cy="292894"/>
          </a:xfrm>
          <a:prstGeom prst="rect">
            <a:avLst/>
          </a:prstGeom>
          <a:noFill/>
          <a:ln/>
        </p:spPr>
        <p:txBody>
          <a:bodyPr wrap="square" lIns="0" tIns="0" rIns="0" bIns="0" rtlCol="0" anchor="t">
            <a:spAutoFit/>
          </a:bodyPr>
          <a:lstStyle/>
          <a:p>
            <a:pPr marL="0" indent="0" algn="l">
              <a:lnSpc>
                <a:spcPts val="1000"/>
              </a:lnSpc>
              <a:buNone/>
            </a:pPr>
            <a:r>
              <a:rPr lang="en-US" sz="780" dirty="0">
                <a:solidFill>
                  <a:srgbClr val="666666"/>
                </a:solidFill>
              </a:rPr>
              <a:t>Direct access to major arterial roads and public transportation networks.</a:t>
            </a:r>
            <a:endParaRPr lang="en-US" sz="780" dirty="0"/>
          </a:p>
        </p:txBody>
      </p:sp>
      <p:sp>
        <p:nvSpPr>
          <p:cNvPr id="34" name="Shape 25"/>
          <p:cNvSpPr/>
          <p:nvPr/>
        </p:nvSpPr>
        <p:spPr>
          <a:xfrm>
            <a:off x="4598120" y="4509772"/>
            <a:ext cx="357188" cy="357188"/>
          </a:xfrm>
          <a:prstGeom prst="ellipse">
            <a:avLst/>
          </a:prstGeom>
          <a:solidFill>
            <a:srgbClr val="8B4513"/>
          </a:solidFill>
          <a:ln/>
        </p:spPr>
        <p:txBody>
          <a:bodyPr/>
          <a:lstStyle/>
          <a:p>
            <a:endParaRPr lang="en-AE"/>
          </a:p>
        </p:txBody>
      </p:sp>
      <p:pic>
        <p:nvPicPr>
          <p:cNvPr id="35" name="Image 7" descr="preencoded.png"/>
          <p:cNvPicPr>
            <a:picLocks noChangeAspect="1"/>
          </p:cNvPicPr>
          <p:nvPr/>
        </p:nvPicPr>
        <p:blipFill>
          <a:blip r:embed="rId9"/>
          <a:stretch>
            <a:fillRect/>
          </a:stretch>
        </p:blipFill>
        <p:spPr>
          <a:xfrm>
            <a:off x="4714206" y="4616929"/>
            <a:ext cx="125016" cy="142875"/>
          </a:xfrm>
          <a:prstGeom prst="rect">
            <a:avLst/>
          </a:prstGeom>
        </p:spPr>
      </p:pic>
      <p:sp>
        <p:nvSpPr>
          <p:cNvPr id="36" name="Text 26"/>
          <p:cNvSpPr/>
          <p:nvPr/>
        </p:nvSpPr>
        <p:spPr>
          <a:xfrm>
            <a:off x="5083895" y="4426726"/>
            <a:ext cx="1251946" cy="168059"/>
          </a:xfrm>
          <a:prstGeom prst="rect">
            <a:avLst/>
          </a:prstGeom>
          <a:noFill/>
          <a:ln/>
        </p:spPr>
        <p:txBody>
          <a:bodyPr wrap="none" lIns="0" tIns="0" rIns="0" bIns="0" rtlCol="0" anchor="t">
            <a:spAutoFit/>
          </a:bodyPr>
          <a:lstStyle/>
          <a:p>
            <a:pPr marL="0" indent="0" algn="l">
              <a:lnSpc>
                <a:spcPts val="1400"/>
              </a:lnSpc>
              <a:buNone/>
            </a:pPr>
            <a:r>
              <a:rPr lang="en-US" sz="987" b="1" dirty="0">
                <a:solidFill>
                  <a:srgbClr val="2C2C2C"/>
                </a:solidFill>
              </a:rPr>
              <a:t>Sufficient Parking Space</a:t>
            </a:r>
            <a:endParaRPr lang="en-US" sz="987" dirty="0"/>
          </a:p>
        </p:txBody>
      </p:sp>
      <p:sp>
        <p:nvSpPr>
          <p:cNvPr id="37" name="Text 27"/>
          <p:cNvSpPr/>
          <p:nvPr/>
        </p:nvSpPr>
        <p:spPr>
          <a:xfrm>
            <a:off x="5083895" y="4657112"/>
            <a:ext cx="3600450" cy="122598"/>
          </a:xfrm>
          <a:prstGeom prst="rect">
            <a:avLst/>
          </a:prstGeom>
          <a:noFill/>
          <a:ln/>
        </p:spPr>
        <p:txBody>
          <a:bodyPr wrap="square" lIns="0" tIns="0" rIns="0" bIns="0" rtlCol="0" anchor="t">
            <a:spAutoFit/>
          </a:bodyPr>
          <a:lstStyle/>
          <a:p>
            <a:pPr marL="0" indent="0" algn="l">
              <a:lnSpc>
                <a:spcPts val="1000"/>
              </a:lnSpc>
              <a:buNone/>
            </a:pPr>
            <a:r>
              <a:rPr lang="en-US" sz="780" dirty="0">
                <a:solidFill>
                  <a:srgbClr val="666666"/>
                </a:solidFill>
              </a:rPr>
              <a:t>Dedicated parking zones ensuring convenient vehicle access for attendees.</a:t>
            </a:r>
            <a:endParaRPr lang="en-US" sz="780" dirty="0"/>
          </a:p>
        </p:txBody>
      </p:sp>
      <p:sp>
        <p:nvSpPr>
          <p:cNvPr id="39" name="Shape 4">
            <a:extLst>
              <a:ext uri="{FF2B5EF4-FFF2-40B4-BE49-F238E27FC236}">
                <a16:creationId xmlns:a16="http://schemas.microsoft.com/office/drawing/2014/main" id="{690CBEA8-E5D5-F6AE-C5B8-90E2D284575A}"/>
              </a:ext>
            </a:extLst>
          </p:cNvPr>
          <p:cNvSpPr/>
          <p:nvPr/>
        </p:nvSpPr>
        <p:spPr>
          <a:xfrm>
            <a:off x="4491481" y="2949039"/>
            <a:ext cx="45719" cy="2104791"/>
          </a:xfrm>
          <a:prstGeom prst="rect">
            <a:avLst/>
          </a:prstGeom>
          <a:solidFill>
            <a:srgbClr val="8B4513"/>
          </a:solidFill>
          <a:ln/>
        </p:spPr>
        <p:txBody>
          <a:bodyPr/>
          <a:lstStyle/>
          <a:p>
            <a:endParaRPr lang="en-AE"/>
          </a:p>
        </p:txBody>
      </p:sp>
      <p:sp>
        <p:nvSpPr>
          <p:cNvPr id="40" name="Shape 3">
            <a:extLst>
              <a:ext uri="{FF2B5EF4-FFF2-40B4-BE49-F238E27FC236}">
                <a16:creationId xmlns:a16="http://schemas.microsoft.com/office/drawing/2014/main" id="{327B14BA-83EC-0584-0BE1-7DB7B964C0E1}"/>
              </a:ext>
            </a:extLst>
          </p:cNvPr>
          <p:cNvSpPr/>
          <p:nvPr/>
        </p:nvSpPr>
        <p:spPr>
          <a:xfrm>
            <a:off x="2176293" y="1729332"/>
            <a:ext cx="4088879" cy="842418"/>
          </a:xfrm>
          <a:prstGeom prst="rect">
            <a:avLst/>
          </a:prstGeom>
          <a:solidFill>
            <a:srgbClr val="FFFFFF"/>
          </a:solidFill>
          <a:ln/>
        </p:spPr>
        <p:txBody>
          <a:bodyPr/>
          <a:lstStyle/>
          <a:p>
            <a:r>
              <a:rPr lang="en-US" dirty="0"/>
              <a:t>  </a:t>
            </a:r>
            <a:endParaRPr lang="en-AE" dirty="0"/>
          </a:p>
        </p:txBody>
      </p:sp>
      <p:sp>
        <p:nvSpPr>
          <p:cNvPr id="41" name="Shape 3">
            <a:extLst>
              <a:ext uri="{FF2B5EF4-FFF2-40B4-BE49-F238E27FC236}">
                <a16:creationId xmlns:a16="http://schemas.microsoft.com/office/drawing/2014/main" id="{374EB80B-8C5C-C5F2-63DE-08EBA6CB4C89}"/>
              </a:ext>
            </a:extLst>
          </p:cNvPr>
          <p:cNvSpPr/>
          <p:nvPr/>
        </p:nvSpPr>
        <p:spPr>
          <a:xfrm>
            <a:off x="192679" y="2955032"/>
            <a:ext cx="3772630" cy="2098797"/>
          </a:xfrm>
          <a:prstGeom prst="rect">
            <a:avLst/>
          </a:prstGeom>
          <a:solidFill>
            <a:srgbClr val="FFFFFF"/>
          </a:solidFill>
          <a:ln/>
        </p:spPr>
        <p:txBody>
          <a:bodyPr/>
          <a:lstStyle/>
          <a:p>
            <a:r>
              <a:rPr lang="en-US" dirty="0"/>
              <a:t>  </a:t>
            </a:r>
            <a:endParaRPr lang="en-AE" dirty="0"/>
          </a:p>
        </p:txBody>
      </p:sp>
      <p:sp>
        <p:nvSpPr>
          <p:cNvPr id="5" name="Text 2"/>
          <p:cNvSpPr/>
          <p:nvPr/>
        </p:nvSpPr>
        <p:spPr>
          <a:xfrm>
            <a:off x="2225677" y="1784748"/>
            <a:ext cx="3974232" cy="706668"/>
          </a:xfrm>
          <a:prstGeom prst="rect">
            <a:avLst/>
          </a:prstGeom>
          <a:noFill/>
          <a:ln/>
        </p:spPr>
        <p:txBody>
          <a:bodyPr wrap="square" lIns="0" tIns="0" rIns="0" bIns="0" rtlCol="0" anchor="t">
            <a:spAutoFit/>
          </a:bodyPr>
          <a:lstStyle/>
          <a:p>
            <a:pPr marL="0" indent="0" algn="ctr">
              <a:lnSpc>
                <a:spcPts val="1400"/>
              </a:lnSpc>
              <a:buNone/>
            </a:pPr>
            <a:r>
              <a:rPr lang="en-US" sz="987" b="1" dirty="0">
                <a:solidFill>
                  <a:srgbClr val="2C2C2C"/>
                </a:solidFill>
              </a:rPr>
              <a:t>Positioned strategically in the heart of Riyadh, Dunes Gate offers prestige, accessibility, and a direct connection to the city's vibrant culture and business community. Our location is chosen to serve both local and regional audiences effectively.</a:t>
            </a:r>
          </a:p>
        </p:txBody>
      </p:sp>
      <p:sp>
        <p:nvSpPr>
          <p:cNvPr id="42" name="Text 12">
            <a:extLst>
              <a:ext uri="{FF2B5EF4-FFF2-40B4-BE49-F238E27FC236}">
                <a16:creationId xmlns:a16="http://schemas.microsoft.com/office/drawing/2014/main" id="{3BC29FC9-E481-8729-B9BD-CAF3F01D68F1}"/>
              </a:ext>
            </a:extLst>
          </p:cNvPr>
          <p:cNvSpPr/>
          <p:nvPr/>
        </p:nvSpPr>
        <p:spPr>
          <a:xfrm>
            <a:off x="291874" y="2717988"/>
            <a:ext cx="4086225" cy="358753"/>
          </a:xfrm>
          <a:prstGeom prst="rect">
            <a:avLst/>
          </a:prstGeom>
          <a:noFill/>
          <a:ln/>
        </p:spPr>
        <p:txBody>
          <a:bodyPr wrap="square" lIns="0" tIns="0" rIns="0" bIns="127508" rtlCol="0" anchor="t">
            <a:spAutoFit/>
          </a:bodyPr>
          <a:lstStyle/>
          <a:p>
            <a:pPr marL="0" indent="0" algn="l">
              <a:lnSpc>
                <a:spcPts val="1900"/>
              </a:lnSpc>
              <a:buNone/>
            </a:pPr>
            <a:r>
              <a:rPr lang="en-US" sz="1397" b="1" dirty="0">
                <a:solidFill>
                  <a:srgbClr val="8B4513"/>
                </a:solidFill>
              </a:rPr>
              <a:t>Venue Location:</a:t>
            </a:r>
            <a:endParaRPr lang="en-US" sz="1397" dirty="0"/>
          </a:p>
        </p:txBody>
      </p:sp>
      <p:sp>
        <p:nvSpPr>
          <p:cNvPr id="43" name="Shape 8">
            <a:extLst>
              <a:ext uri="{FF2B5EF4-FFF2-40B4-BE49-F238E27FC236}">
                <a16:creationId xmlns:a16="http://schemas.microsoft.com/office/drawing/2014/main" id="{52FEC747-BD10-7026-3FBE-0CEBBA691B00}"/>
              </a:ext>
            </a:extLst>
          </p:cNvPr>
          <p:cNvSpPr/>
          <p:nvPr/>
        </p:nvSpPr>
        <p:spPr>
          <a:xfrm>
            <a:off x="196998" y="2968094"/>
            <a:ext cx="45719" cy="2121896"/>
          </a:xfrm>
          <a:prstGeom prst="rect">
            <a:avLst/>
          </a:prstGeom>
          <a:solidFill>
            <a:srgbClr val="C19A6B"/>
          </a:solidFill>
          <a:ln/>
        </p:spPr>
        <p:txBody>
          <a:bodyPr/>
          <a:lstStyle/>
          <a:p>
            <a:endParaRPr lang="en-AE"/>
          </a:p>
        </p:txBody>
      </p:sp>
      <p:pic>
        <p:nvPicPr>
          <p:cNvPr id="44" name="Picture 43">
            <a:extLst>
              <a:ext uri="{FF2B5EF4-FFF2-40B4-BE49-F238E27FC236}">
                <a16:creationId xmlns:a16="http://schemas.microsoft.com/office/drawing/2014/main" id="{1DBEEB0D-28BF-3B2F-D2A5-325006CE50BE}"/>
              </a:ext>
            </a:extLst>
          </p:cNvPr>
          <p:cNvPicPr>
            <a:picLocks noChangeAspect="1"/>
          </p:cNvPicPr>
          <p:nvPr/>
        </p:nvPicPr>
        <p:blipFill>
          <a:blip r:embed="rId10"/>
          <a:stretch>
            <a:fillRect/>
          </a:stretch>
        </p:blipFill>
        <p:spPr>
          <a:xfrm>
            <a:off x="247036" y="2955032"/>
            <a:ext cx="3683615" cy="2134959"/>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9144000" cy="5143500"/>
          </a:xfrm>
          <a:prstGeom prst="rect">
            <a:avLst/>
          </a:prstGeom>
        </p:spPr>
      </p:pic>
      <p:sp>
        <p:nvSpPr>
          <p:cNvPr id="3" name="Text 0"/>
          <p:cNvSpPr/>
          <p:nvPr/>
        </p:nvSpPr>
        <p:spPr>
          <a:xfrm>
            <a:off x="571500" y="428625"/>
            <a:ext cx="8572500" cy="466130"/>
          </a:xfrm>
          <a:prstGeom prst="rect">
            <a:avLst/>
          </a:prstGeom>
          <a:noFill/>
          <a:ln/>
        </p:spPr>
        <p:txBody>
          <a:bodyPr wrap="none" lIns="0" tIns="0" rIns="0" bIns="0" rtlCol="0" anchor="t">
            <a:spAutoFit/>
          </a:bodyPr>
          <a:lstStyle/>
          <a:p>
            <a:pPr marL="0" indent="0" algn="l">
              <a:lnSpc>
                <a:spcPts val="3200"/>
              </a:lnSpc>
              <a:buNone/>
            </a:pPr>
            <a:r>
              <a:rPr lang="en-US" sz="2436" b="1" dirty="0">
                <a:solidFill>
                  <a:srgbClr val="8B4513"/>
                </a:solidFill>
              </a:rPr>
              <a:t>Venue Overview &amp; Capacity</a:t>
            </a:r>
            <a:endParaRPr lang="en-US" sz="2436" dirty="0"/>
          </a:p>
        </p:txBody>
      </p:sp>
      <p:sp>
        <p:nvSpPr>
          <p:cNvPr id="4" name="Text 1"/>
          <p:cNvSpPr/>
          <p:nvPr/>
        </p:nvSpPr>
        <p:spPr>
          <a:xfrm>
            <a:off x="571500" y="966192"/>
            <a:ext cx="3674083" cy="194284"/>
          </a:xfrm>
          <a:prstGeom prst="rect">
            <a:avLst/>
          </a:prstGeom>
          <a:noFill/>
          <a:ln/>
        </p:spPr>
        <p:txBody>
          <a:bodyPr wrap="none" lIns="0" tIns="0" rIns="0" bIns="0" rtlCol="0" anchor="t">
            <a:spAutoFit/>
          </a:bodyPr>
          <a:lstStyle/>
          <a:p>
            <a:pPr marL="0" indent="0" algn="l">
              <a:lnSpc>
                <a:spcPts val="1600"/>
              </a:lnSpc>
              <a:buNone/>
            </a:pPr>
            <a:r>
              <a:rPr lang="en-US" sz="1193" b="1" i="1" dirty="0">
                <a:solidFill>
                  <a:srgbClr val="C19A6B"/>
                </a:solidFill>
              </a:rPr>
              <a:t>Comprehensive Facilities Designed for Every Type of Event</a:t>
            </a:r>
            <a:endParaRPr lang="en-US" sz="1193" dirty="0"/>
          </a:p>
        </p:txBody>
      </p:sp>
      <p:sp>
        <p:nvSpPr>
          <p:cNvPr id="5" name="Text 2"/>
          <p:cNvSpPr/>
          <p:nvPr/>
        </p:nvSpPr>
        <p:spPr>
          <a:xfrm>
            <a:off x="821531" y="1485900"/>
            <a:ext cx="4482703" cy="514350"/>
          </a:xfrm>
          <a:prstGeom prst="rect">
            <a:avLst/>
          </a:prstGeom>
          <a:noFill/>
          <a:ln/>
        </p:spPr>
        <p:txBody>
          <a:bodyPr wrap="none" lIns="0" tIns="0" rIns="0" bIns="0" rtlCol="0" anchor="t">
            <a:spAutoFit/>
          </a:bodyPr>
          <a:lstStyle/>
          <a:p>
            <a:pPr marL="0" indent="0" algn="l">
              <a:lnSpc>
                <a:spcPts val="4100"/>
              </a:lnSpc>
              <a:buNone/>
            </a:pPr>
            <a:r>
              <a:rPr lang="en-US" sz="3731" b="1" dirty="0">
                <a:solidFill>
                  <a:srgbClr val="2C2C2C"/>
                </a:solidFill>
              </a:rPr>
              <a:t>15,000 sqm</a:t>
            </a:r>
            <a:endParaRPr lang="en-US" sz="3731" dirty="0"/>
          </a:p>
        </p:txBody>
      </p:sp>
      <p:sp>
        <p:nvSpPr>
          <p:cNvPr id="6" name="Text 3"/>
          <p:cNvSpPr/>
          <p:nvPr/>
        </p:nvSpPr>
        <p:spPr>
          <a:xfrm>
            <a:off x="821531" y="2035969"/>
            <a:ext cx="4482703" cy="194667"/>
          </a:xfrm>
          <a:prstGeom prst="rect">
            <a:avLst/>
          </a:prstGeom>
          <a:noFill/>
          <a:ln/>
        </p:spPr>
        <p:txBody>
          <a:bodyPr wrap="none" lIns="0" tIns="0" rIns="0" bIns="0" rtlCol="0" anchor="t">
            <a:spAutoFit/>
          </a:bodyPr>
          <a:lstStyle/>
          <a:p>
            <a:pPr marL="0" indent="0" algn="l">
              <a:lnSpc>
                <a:spcPts val="1400"/>
              </a:lnSpc>
              <a:buNone/>
            </a:pPr>
            <a:r>
              <a:rPr lang="en-US" sz="987" b="1" kern="0" spc="2" dirty="0">
                <a:solidFill>
                  <a:srgbClr val="8B4513"/>
                </a:solidFill>
              </a:rPr>
              <a:t>Total Venue Area</a:t>
            </a:r>
            <a:endParaRPr lang="en-US" sz="987" dirty="0"/>
          </a:p>
        </p:txBody>
      </p:sp>
      <p:sp>
        <p:nvSpPr>
          <p:cNvPr id="7" name="Text 4"/>
          <p:cNvSpPr/>
          <p:nvPr/>
        </p:nvSpPr>
        <p:spPr>
          <a:xfrm>
            <a:off x="735806" y="2668693"/>
            <a:ext cx="1158972" cy="307777"/>
          </a:xfrm>
          <a:prstGeom prst="rect">
            <a:avLst/>
          </a:prstGeom>
          <a:noFill/>
          <a:ln/>
        </p:spPr>
        <p:txBody>
          <a:bodyPr wrap="none" lIns="0" tIns="0" rIns="0" bIns="0" rtlCol="0" anchor="t">
            <a:spAutoFit/>
          </a:bodyPr>
          <a:lstStyle/>
          <a:p>
            <a:pPr marL="0" indent="0" algn="l">
              <a:lnSpc>
                <a:spcPts val="2400"/>
              </a:lnSpc>
              <a:buNone/>
            </a:pPr>
            <a:r>
              <a:rPr lang="en-US" sz="2121" b="1" dirty="0">
                <a:solidFill>
                  <a:srgbClr val="8B4513"/>
                </a:solidFill>
              </a:rPr>
              <a:t>3,550 sqm</a:t>
            </a:r>
            <a:endParaRPr lang="en-US" sz="2121" dirty="0"/>
          </a:p>
        </p:txBody>
      </p:sp>
      <p:sp>
        <p:nvSpPr>
          <p:cNvPr id="8" name="Text 5"/>
          <p:cNvSpPr/>
          <p:nvPr/>
        </p:nvSpPr>
        <p:spPr>
          <a:xfrm>
            <a:off x="735806" y="3004449"/>
            <a:ext cx="2059186" cy="155377"/>
          </a:xfrm>
          <a:prstGeom prst="rect">
            <a:avLst/>
          </a:prstGeom>
          <a:noFill/>
          <a:ln/>
        </p:spPr>
        <p:txBody>
          <a:bodyPr wrap="none" lIns="0" tIns="0" rIns="0" bIns="0" rtlCol="0" anchor="t">
            <a:spAutoFit/>
          </a:bodyPr>
          <a:lstStyle/>
          <a:p>
            <a:pPr marL="0" indent="0" algn="l">
              <a:lnSpc>
                <a:spcPts val="1100"/>
              </a:lnSpc>
              <a:buNone/>
            </a:pPr>
            <a:r>
              <a:rPr lang="en-US" sz="834" kern="0" spc="1" dirty="0">
                <a:solidFill>
                  <a:srgbClr val="666666"/>
                </a:solidFill>
              </a:rPr>
              <a:t>Main Event Hall</a:t>
            </a:r>
            <a:endParaRPr lang="en-US" sz="834" dirty="0"/>
          </a:p>
        </p:txBody>
      </p:sp>
      <p:sp>
        <p:nvSpPr>
          <p:cNvPr id="9" name="Text 6"/>
          <p:cNvSpPr/>
          <p:nvPr/>
        </p:nvSpPr>
        <p:spPr>
          <a:xfrm>
            <a:off x="3245048" y="2668693"/>
            <a:ext cx="950581" cy="307777"/>
          </a:xfrm>
          <a:prstGeom prst="rect">
            <a:avLst/>
          </a:prstGeom>
          <a:noFill/>
          <a:ln/>
        </p:spPr>
        <p:txBody>
          <a:bodyPr wrap="none" lIns="0" tIns="0" rIns="0" bIns="0" rtlCol="0" anchor="t">
            <a:spAutoFit/>
          </a:bodyPr>
          <a:lstStyle/>
          <a:p>
            <a:pPr marL="0" indent="0" algn="l">
              <a:lnSpc>
                <a:spcPts val="2400"/>
              </a:lnSpc>
              <a:buNone/>
            </a:pPr>
            <a:r>
              <a:rPr lang="en-US" sz="2121" b="1" dirty="0">
                <a:solidFill>
                  <a:srgbClr val="8B4513"/>
                </a:solidFill>
              </a:rPr>
              <a:t>620 sqm</a:t>
            </a:r>
            <a:endParaRPr lang="en-US" sz="2121" dirty="0"/>
          </a:p>
        </p:txBody>
      </p:sp>
      <p:sp>
        <p:nvSpPr>
          <p:cNvPr id="10" name="Text 7"/>
          <p:cNvSpPr/>
          <p:nvPr/>
        </p:nvSpPr>
        <p:spPr>
          <a:xfrm>
            <a:off x="3245048" y="3004449"/>
            <a:ext cx="859915" cy="134076"/>
          </a:xfrm>
          <a:prstGeom prst="rect">
            <a:avLst/>
          </a:prstGeom>
          <a:noFill/>
          <a:ln/>
        </p:spPr>
        <p:txBody>
          <a:bodyPr wrap="none" lIns="0" tIns="0" rIns="0" bIns="0" rtlCol="0" anchor="t">
            <a:spAutoFit/>
          </a:bodyPr>
          <a:lstStyle/>
          <a:p>
            <a:pPr marL="0" indent="0" algn="l">
              <a:lnSpc>
                <a:spcPts val="1100"/>
              </a:lnSpc>
              <a:buNone/>
            </a:pPr>
            <a:r>
              <a:rPr lang="en-US" sz="834" kern="0" spc="1" dirty="0">
                <a:solidFill>
                  <a:srgbClr val="666666"/>
                </a:solidFill>
              </a:rPr>
              <a:t>Separate VIP Venue</a:t>
            </a:r>
            <a:endParaRPr lang="en-US" sz="834" dirty="0"/>
          </a:p>
        </p:txBody>
      </p:sp>
      <p:sp>
        <p:nvSpPr>
          <p:cNvPr id="11" name="Text 8"/>
          <p:cNvSpPr/>
          <p:nvPr/>
        </p:nvSpPr>
        <p:spPr>
          <a:xfrm>
            <a:off x="735806" y="3526445"/>
            <a:ext cx="950581" cy="307777"/>
          </a:xfrm>
          <a:prstGeom prst="rect">
            <a:avLst/>
          </a:prstGeom>
          <a:noFill/>
          <a:ln/>
        </p:spPr>
        <p:txBody>
          <a:bodyPr wrap="none" lIns="0" tIns="0" rIns="0" bIns="0" rtlCol="0" anchor="t">
            <a:spAutoFit/>
          </a:bodyPr>
          <a:lstStyle/>
          <a:p>
            <a:pPr marL="0" indent="0" algn="l">
              <a:lnSpc>
                <a:spcPts val="2400"/>
              </a:lnSpc>
              <a:buNone/>
            </a:pPr>
            <a:r>
              <a:rPr lang="en-US" sz="2121" b="1" dirty="0">
                <a:solidFill>
                  <a:srgbClr val="8B4513"/>
                </a:solidFill>
              </a:rPr>
              <a:t>210 sqm</a:t>
            </a:r>
            <a:endParaRPr lang="en-US" sz="2121" dirty="0"/>
          </a:p>
        </p:txBody>
      </p:sp>
      <p:sp>
        <p:nvSpPr>
          <p:cNvPr id="12" name="Text 9"/>
          <p:cNvSpPr/>
          <p:nvPr/>
        </p:nvSpPr>
        <p:spPr>
          <a:xfrm>
            <a:off x="735806" y="3862201"/>
            <a:ext cx="1411540" cy="134076"/>
          </a:xfrm>
          <a:prstGeom prst="rect">
            <a:avLst/>
          </a:prstGeom>
          <a:noFill/>
          <a:ln/>
        </p:spPr>
        <p:txBody>
          <a:bodyPr wrap="none" lIns="0" tIns="0" rIns="0" bIns="0" rtlCol="0" anchor="t">
            <a:spAutoFit/>
          </a:bodyPr>
          <a:lstStyle/>
          <a:p>
            <a:pPr marL="0" indent="0" algn="l">
              <a:lnSpc>
                <a:spcPts val="1100"/>
              </a:lnSpc>
              <a:buNone/>
            </a:pPr>
            <a:r>
              <a:rPr lang="en-US" sz="834" kern="0" spc="1" dirty="0">
                <a:solidFill>
                  <a:srgbClr val="666666"/>
                </a:solidFill>
              </a:rPr>
              <a:t>Registration / Reception Hangar </a:t>
            </a:r>
            <a:endParaRPr lang="en-US" sz="834" dirty="0"/>
          </a:p>
        </p:txBody>
      </p:sp>
      <p:sp>
        <p:nvSpPr>
          <p:cNvPr id="13" name="Text 10"/>
          <p:cNvSpPr/>
          <p:nvPr/>
        </p:nvSpPr>
        <p:spPr>
          <a:xfrm>
            <a:off x="3245048" y="3526445"/>
            <a:ext cx="137858" cy="307777"/>
          </a:xfrm>
          <a:prstGeom prst="rect">
            <a:avLst/>
          </a:prstGeom>
          <a:noFill/>
          <a:ln/>
        </p:spPr>
        <p:txBody>
          <a:bodyPr wrap="none" lIns="0" tIns="0" rIns="0" bIns="0" rtlCol="0" anchor="t">
            <a:spAutoFit/>
          </a:bodyPr>
          <a:lstStyle/>
          <a:p>
            <a:pPr marL="0" indent="0" algn="l">
              <a:lnSpc>
                <a:spcPts val="2400"/>
              </a:lnSpc>
              <a:buNone/>
            </a:pPr>
            <a:r>
              <a:rPr lang="en-US" sz="2121" b="1" dirty="0">
                <a:solidFill>
                  <a:srgbClr val="8B4513"/>
                </a:solidFill>
              </a:rPr>
              <a:t>3</a:t>
            </a:r>
            <a:endParaRPr lang="en-US" sz="2121" dirty="0"/>
          </a:p>
        </p:txBody>
      </p:sp>
      <p:sp>
        <p:nvSpPr>
          <p:cNvPr id="14" name="Text 11"/>
          <p:cNvSpPr/>
          <p:nvPr/>
        </p:nvSpPr>
        <p:spPr>
          <a:xfrm>
            <a:off x="3245048" y="3862201"/>
            <a:ext cx="1467261" cy="134076"/>
          </a:xfrm>
          <a:prstGeom prst="rect">
            <a:avLst/>
          </a:prstGeom>
          <a:noFill/>
          <a:ln/>
        </p:spPr>
        <p:txBody>
          <a:bodyPr wrap="none" lIns="0" tIns="0" rIns="0" bIns="0" rtlCol="0" anchor="t">
            <a:spAutoFit/>
          </a:bodyPr>
          <a:lstStyle/>
          <a:p>
            <a:pPr marL="0" indent="0" algn="l">
              <a:lnSpc>
                <a:spcPts val="1100"/>
              </a:lnSpc>
              <a:buNone/>
            </a:pPr>
            <a:r>
              <a:rPr lang="en-US" sz="834" kern="0" spc="1" dirty="0">
                <a:solidFill>
                  <a:srgbClr val="666666"/>
                </a:solidFill>
              </a:rPr>
              <a:t>Dedicated Meeting/Media Rooms</a:t>
            </a:r>
            <a:endParaRPr lang="en-US" sz="834" dirty="0"/>
          </a:p>
        </p:txBody>
      </p:sp>
      <p:sp>
        <p:nvSpPr>
          <p:cNvPr id="15" name="Text 12"/>
          <p:cNvSpPr/>
          <p:nvPr/>
        </p:nvSpPr>
        <p:spPr>
          <a:xfrm>
            <a:off x="735806" y="4384198"/>
            <a:ext cx="1138710" cy="307777"/>
          </a:xfrm>
          <a:prstGeom prst="rect">
            <a:avLst/>
          </a:prstGeom>
          <a:noFill/>
          <a:ln/>
        </p:spPr>
        <p:txBody>
          <a:bodyPr wrap="none" lIns="0" tIns="0" rIns="0" bIns="0" rtlCol="0" anchor="t">
            <a:spAutoFit/>
          </a:bodyPr>
          <a:lstStyle/>
          <a:p>
            <a:pPr marL="0" indent="0" algn="l">
              <a:lnSpc>
                <a:spcPts val="2400"/>
              </a:lnSpc>
              <a:buNone/>
            </a:pPr>
            <a:r>
              <a:rPr lang="en-US" sz="2121" b="1" dirty="0">
                <a:solidFill>
                  <a:srgbClr val="8B4513"/>
                </a:solidFill>
              </a:rPr>
              <a:t>Dedicated</a:t>
            </a:r>
            <a:endParaRPr lang="en-US" sz="2121" dirty="0"/>
          </a:p>
        </p:txBody>
      </p:sp>
      <p:sp>
        <p:nvSpPr>
          <p:cNvPr id="16" name="Text 13"/>
          <p:cNvSpPr/>
          <p:nvPr/>
        </p:nvSpPr>
        <p:spPr>
          <a:xfrm>
            <a:off x="735806" y="4719954"/>
            <a:ext cx="1614288" cy="134076"/>
          </a:xfrm>
          <a:prstGeom prst="rect">
            <a:avLst/>
          </a:prstGeom>
          <a:noFill/>
          <a:ln/>
        </p:spPr>
        <p:txBody>
          <a:bodyPr wrap="none" lIns="0" tIns="0" rIns="0" bIns="0" rtlCol="0" anchor="t">
            <a:spAutoFit/>
          </a:bodyPr>
          <a:lstStyle/>
          <a:p>
            <a:pPr marL="0" indent="0" algn="l">
              <a:lnSpc>
                <a:spcPts val="1100"/>
              </a:lnSpc>
              <a:buNone/>
            </a:pPr>
            <a:r>
              <a:rPr lang="en-US" sz="834" kern="0" spc="1" dirty="0">
                <a:solidFill>
                  <a:srgbClr val="666666"/>
                </a:solidFill>
              </a:rPr>
              <a:t>Parking Space that fits up to 450 Cars</a:t>
            </a:r>
            <a:endParaRPr lang="en-US" sz="834" dirty="0"/>
          </a:p>
        </p:txBody>
      </p:sp>
      <p:sp>
        <p:nvSpPr>
          <p:cNvPr id="17" name="Text 14"/>
          <p:cNvSpPr/>
          <p:nvPr/>
        </p:nvSpPr>
        <p:spPr>
          <a:xfrm>
            <a:off x="3245048" y="4384198"/>
            <a:ext cx="2059186" cy="300038"/>
          </a:xfrm>
          <a:prstGeom prst="rect">
            <a:avLst/>
          </a:prstGeom>
          <a:noFill/>
          <a:ln/>
        </p:spPr>
        <p:txBody>
          <a:bodyPr wrap="none" lIns="0" tIns="0" rIns="0" bIns="0" rtlCol="0" anchor="t">
            <a:spAutoFit/>
          </a:bodyPr>
          <a:lstStyle/>
          <a:p>
            <a:pPr marL="0" indent="0" algn="l">
              <a:lnSpc>
                <a:spcPts val="2400"/>
              </a:lnSpc>
              <a:buNone/>
            </a:pPr>
            <a:r>
              <a:rPr lang="en-US" sz="2121" b="1" dirty="0">
                <a:solidFill>
                  <a:srgbClr val="8B4513"/>
                </a:solidFill>
              </a:rPr>
              <a:t>Ample</a:t>
            </a:r>
            <a:endParaRPr lang="en-US" sz="2121" dirty="0"/>
          </a:p>
        </p:txBody>
      </p:sp>
      <p:sp>
        <p:nvSpPr>
          <p:cNvPr id="18" name="Text 15"/>
          <p:cNvSpPr/>
          <p:nvPr/>
        </p:nvSpPr>
        <p:spPr>
          <a:xfrm>
            <a:off x="3245048" y="4719954"/>
            <a:ext cx="2059186" cy="155377"/>
          </a:xfrm>
          <a:prstGeom prst="rect">
            <a:avLst/>
          </a:prstGeom>
          <a:noFill/>
          <a:ln/>
        </p:spPr>
        <p:txBody>
          <a:bodyPr wrap="none" lIns="0" tIns="0" rIns="0" bIns="0" rtlCol="0" anchor="t">
            <a:spAutoFit/>
          </a:bodyPr>
          <a:lstStyle/>
          <a:p>
            <a:pPr marL="0" indent="0" algn="l">
              <a:lnSpc>
                <a:spcPts val="1100"/>
              </a:lnSpc>
              <a:buNone/>
            </a:pPr>
            <a:r>
              <a:rPr lang="en-US" sz="834" kern="0" spc="1" dirty="0">
                <a:solidFill>
                  <a:srgbClr val="666666"/>
                </a:solidFill>
              </a:rPr>
              <a:t>Outdoor Landscaping</a:t>
            </a:r>
            <a:endParaRPr lang="en-US" sz="834" dirty="0"/>
          </a:p>
        </p:txBody>
      </p:sp>
      <p:sp>
        <p:nvSpPr>
          <p:cNvPr id="20" name="Shape 17"/>
          <p:cNvSpPr/>
          <p:nvPr/>
        </p:nvSpPr>
        <p:spPr>
          <a:xfrm>
            <a:off x="5732859" y="3345589"/>
            <a:ext cx="2839641" cy="1686019"/>
          </a:xfrm>
          <a:prstGeom prst="rect">
            <a:avLst/>
          </a:prstGeom>
          <a:solidFill>
            <a:srgbClr val="FFFFFF"/>
          </a:solidFill>
          <a:ln/>
        </p:spPr>
        <p:txBody>
          <a:bodyPr/>
          <a:lstStyle/>
          <a:p>
            <a:endParaRPr lang="en-AE"/>
          </a:p>
        </p:txBody>
      </p:sp>
      <p:sp>
        <p:nvSpPr>
          <p:cNvPr id="21" name="Shape 18"/>
          <p:cNvSpPr/>
          <p:nvPr/>
        </p:nvSpPr>
        <p:spPr>
          <a:xfrm>
            <a:off x="5732859" y="3345589"/>
            <a:ext cx="2839641" cy="28575"/>
          </a:xfrm>
          <a:prstGeom prst="rect">
            <a:avLst/>
          </a:prstGeom>
          <a:solidFill>
            <a:srgbClr val="C19A6B"/>
          </a:solidFill>
          <a:ln/>
        </p:spPr>
        <p:txBody>
          <a:bodyPr/>
          <a:lstStyle/>
          <a:p>
            <a:endParaRPr lang="en-AE"/>
          </a:p>
        </p:txBody>
      </p:sp>
      <p:sp>
        <p:nvSpPr>
          <p:cNvPr id="22" name="Text 19"/>
          <p:cNvSpPr/>
          <p:nvPr/>
        </p:nvSpPr>
        <p:spPr>
          <a:xfrm>
            <a:off x="5868799" y="3560175"/>
            <a:ext cx="2411016" cy="214313"/>
          </a:xfrm>
          <a:prstGeom prst="rect">
            <a:avLst/>
          </a:prstGeom>
          <a:noFill/>
          <a:ln/>
        </p:spPr>
        <p:txBody>
          <a:bodyPr wrap="none" lIns="0" tIns="0" rIns="0" bIns="0" rtlCol="0" anchor="t">
            <a:spAutoFit/>
          </a:bodyPr>
          <a:lstStyle/>
          <a:p>
            <a:pPr marL="0" indent="0" algn="l">
              <a:lnSpc>
                <a:spcPts val="1500"/>
              </a:lnSpc>
              <a:buNone/>
            </a:pPr>
            <a:r>
              <a:rPr lang="en-US" sz="1090" b="1" dirty="0">
                <a:solidFill>
                  <a:srgbClr val="8B4513"/>
                </a:solidFill>
              </a:rPr>
              <a:t>Flexible Configuration System</a:t>
            </a:r>
            <a:endParaRPr lang="en-US" sz="1090" dirty="0"/>
          </a:p>
        </p:txBody>
      </p:sp>
      <p:sp>
        <p:nvSpPr>
          <p:cNvPr id="23" name="Text 20"/>
          <p:cNvSpPr/>
          <p:nvPr/>
        </p:nvSpPr>
        <p:spPr>
          <a:xfrm>
            <a:off x="5868799" y="3887404"/>
            <a:ext cx="2411016" cy="1200150"/>
          </a:xfrm>
          <a:prstGeom prst="rect">
            <a:avLst/>
          </a:prstGeom>
          <a:noFill/>
          <a:ln/>
        </p:spPr>
        <p:txBody>
          <a:bodyPr wrap="square" lIns="0" tIns="0" rIns="0" bIns="0" rtlCol="0" anchor="t">
            <a:spAutoFit/>
          </a:bodyPr>
          <a:lstStyle/>
          <a:p>
            <a:pPr marL="0" indent="0" algn="l">
              <a:lnSpc>
                <a:spcPts val="1400"/>
              </a:lnSpc>
              <a:buNone/>
            </a:pPr>
            <a:r>
              <a:rPr lang="en-US" sz="834" dirty="0">
                <a:solidFill>
                  <a:srgbClr val="2C2C2C"/>
                </a:solidFill>
              </a:rPr>
              <a:t>Our organized grid system maximizes accessibility while maintaining privacy for each event setup. The venue can be configured for large-scale exhibitions, intimate gatherings, or multi-session conferences simultaneously, ensuring a tailored experience for every client.</a:t>
            </a:r>
            <a:endParaRPr lang="en-US" sz="834" dirty="0"/>
          </a:p>
        </p:txBody>
      </p:sp>
      <p:sp>
        <p:nvSpPr>
          <p:cNvPr id="25" name="Shape 17">
            <a:extLst>
              <a:ext uri="{FF2B5EF4-FFF2-40B4-BE49-F238E27FC236}">
                <a16:creationId xmlns:a16="http://schemas.microsoft.com/office/drawing/2014/main" id="{569808BA-9B7E-42BD-BF4B-98182A1B713F}"/>
              </a:ext>
            </a:extLst>
          </p:cNvPr>
          <p:cNvSpPr/>
          <p:nvPr/>
        </p:nvSpPr>
        <p:spPr>
          <a:xfrm>
            <a:off x="5732859" y="1385887"/>
            <a:ext cx="2839641" cy="1405755"/>
          </a:xfrm>
          <a:prstGeom prst="rect">
            <a:avLst/>
          </a:prstGeom>
          <a:solidFill>
            <a:srgbClr val="FFFFFF"/>
          </a:solidFill>
          <a:ln/>
        </p:spPr>
        <p:txBody>
          <a:bodyPr/>
          <a:lstStyle/>
          <a:p>
            <a:endParaRPr lang="en-AE"/>
          </a:p>
        </p:txBody>
      </p:sp>
      <p:sp>
        <p:nvSpPr>
          <p:cNvPr id="26" name="Shape 18">
            <a:extLst>
              <a:ext uri="{FF2B5EF4-FFF2-40B4-BE49-F238E27FC236}">
                <a16:creationId xmlns:a16="http://schemas.microsoft.com/office/drawing/2014/main" id="{44973F5E-15C0-03E4-D259-69F854C574C7}"/>
              </a:ext>
            </a:extLst>
          </p:cNvPr>
          <p:cNvSpPr/>
          <p:nvPr/>
        </p:nvSpPr>
        <p:spPr>
          <a:xfrm>
            <a:off x="5732859" y="1379779"/>
            <a:ext cx="2839641" cy="28575"/>
          </a:xfrm>
          <a:prstGeom prst="rect">
            <a:avLst/>
          </a:prstGeom>
          <a:solidFill>
            <a:srgbClr val="C19A6B"/>
          </a:solidFill>
          <a:ln/>
        </p:spPr>
        <p:txBody>
          <a:bodyPr/>
          <a:lstStyle/>
          <a:p>
            <a:endParaRPr lang="en-AE"/>
          </a:p>
        </p:txBody>
      </p:sp>
      <p:sp>
        <p:nvSpPr>
          <p:cNvPr id="27" name="Text 19">
            <a:extLst>
              <a:ext uri="{FF2B5EF4-FFF2-40B4-BE49-F238E27FC236}">
                <a16:creationId xmlns:a16="http://schemas.microsoft.com/office/drawing/2014/main" id="{41246C2A-4CF4-39C6-ACD7-352A2F5F415A}"/>
              </a:ext>
            </a:extLst>
          </p:cNvPr>
          <p:cNvSpPr/>
          <p:nvPr/>
        </p:nvSpPr>
        <p:spPr>
          <a:xfrm>
            <a:off x="5868799" y="1476353"/>
            <a:ext cx="492122" cy="181140"/>
          </a:xfrm>
          <a:prstGeom prst="rect">
            <a:avLst/>
          </a:prstGeom>
          <a:noFill/>
          <a:ln/>
        </p:spPr>
        <p:txBody>
          <a:bodyPr wrap="none" lIns="0" tIns="0" rIns="0" bIns="0" rtlCol="0" anchor="t">
            <a:spAutoFit/>
          </a:bodyPr>
          <a:lstStyle/>
          <a:p>
            <a:pPr marL="0" indent="0" algn="l">
              <a:lnSpc>
                <a:spcPts val="1500"/>
              </a:lnSpc>
              <a:buNone/>
            </a:pPr>
            <a:r>
              <a:rPr lang="en-US" sz="1090" b="1" dirty="0">
                <a:solidFill>
                  <a:srgbClr val="8B4513"/>
                </a:solidFill>
              </a:rPr>
              <a:t>Capacity</a:t>
            </a:r>
            <a:endParaRPr lang="en-US" sz="1090" dirty="0"/>
          </a:p>
        </p:txBody>
      </p:sp>
      <p:sp>
        <p:nvSpPr>
          <p:cNvPr id="28" name="Text 20">
            <a:extLst>
              <a:ext uri="{FF2B5EF4-FFF2-40B4-BE49-F238E27FC236}">
                <a16:creationId xmlns:a16="http://schemas.microsoft.com/office/drawing/2014/main" id="{CDF1ED37-35B3-2DC5-54DC-61F5671656D0}"/>
              </a:ext>
            </a:extLst>
          </p:cNvPr>
          <p:cNvSpPr/>
          <p:nvPr/>
        </p:nvSpPr>
        <p:spPr>
          <a:xfrm>
            <a:off x="5855736" y="1846447"/>
            <a:ext cx="2411016" cy="701539"/>
          </a:xfrm>
          <a:prstGeom prst="rect">
            <a:avLst/>
          </a:prstGeom>
          <a:noFill/>
          <a:ln/>
        </p:spPr>
        <p:txBody>
          <a:bodyPr wrap="square" lIns="0" tIns="0" rIns="0" bIns="0" rtlCol="0" anchor="t">
            <a:spAutoFit/>
          </a:bodyPr>
          <a:lstStyle/>
          <a:p>
            <a:pPr marL="0" indent="0" algn="l">
              <a:lnSpc>
                <a:spcPts val="1400"/>
              </a:lnSpc>
              <a:buNone/>
            </a:pPr>
            <a:r>
              <a:rPr lang="en-US" sz="834" dirty="0">
                <a:solidFill>
                  <a:srgbClr val="2C2C2C"/>
                </a:solidFill>
              </a:rPr>
              <a:t>The venue can be configured for large-scale exhibitions, intimate gatherings, or multi-session conferences that can hold up to </a:t>
            </a:r>
            <a:r>
              <a:rPr lang="en-US" sz="834" b="1" dirty="0">
                <a:solidFill>
                  <a:srgbClr val="2C2C2C"/>
                </a:solidFill>
              </a:rPr>
              <a:t>@#$%&amp;&amp;*</a:t>
            </a:r>
            <a:r>
              <a:rPr lang="en-US" sz="834" dirty="0">
                <a:solidFill>
                  <a:srgbClr val="2C2C2C"/>
                </a:solidFill>
              </a:rPr>
              <a:t> people at once but can be tailored based on the client’s needs.</a:t>
            </a:r>
            <a:endParaRPr lang="en-US" sz="834"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228600"/>
            <a:ext cx="9144000" cy="5372099"/>
          </a:xfrm>
          <a:prstGeom prst="rect">
            <a:avLst/>
          </a:prstGeom>
        </p:spPr>
      </p:pic>
      <p:sp>
        <p:nvSpPr>
          <p:cNvPr id="3" name="Text 0"/>
          <p:cNvSpPr/>
          <p:nvPr/>
        </p:nvSpPr>
        <p:spPr>
          <a:xfrm>
            <a:off x="571500" y="428625"/>
            <a:ext cx="8572500" cy="466130"/>
          </a:xfrm>
          <a:prstGeom prst="rect">
            <a:avLst/>
          </a:prstGeom>
          <a:noFill/>
          <a:ln/>
        </p:spPr>
        <p:txBody>
          <a:bodyPr wrap="none" lIns="0" tIns="0" rIns="0" bIns="0" rtlCol="0" anchor="t">
            <a:spAutoFit/>
          </a:bodyPr>
          <a:lstStyle/>
          <a:p>
            <a:pPr marL="0" indent="0" algn="l">
              <a:lnSpc>
                <a:spcPts val="3200"/>
              </a:lnSpc>
              <a:buNone/>
            </a:pPr>
            <a:r>
              <a:rPr lang="en-US" sz="2436" b="1" dirty="0">
                <a:solidFill>
                  <a:srgbClr val="8B4513"/>
                </a:solidFill>
              </a:rPr>
              <a:t>Aerial Overview</a:t>
            </a:r>
            <a:endParaRPr lang="en-US" sz="2436" dirty="0"/>
          </a:p>
        </p:txBody>
      </p:sp>
      <p:sp>
        <p:nvSpPr>
          <p:cNvPr id="4" name="Text 1"/>
          <p:cNvSpPr/>
          <p:nvPr/>
        </p:nvSpPr>
        <p:spPr>
          <a:xfrm>
            <a:off x="571500" y="966192"/>
            <a:ext cx="8572500" cy="233958"/>
          </a:xfrm>
          <a:prstGeom prst="rect">
            <a:avLst/>
          </a:prstGeom>
          <a:noFill/>
          <a:ln/>
        </p:spPr>
        <p:txBody>
          <a:bodyPr wrap="none" lIns="0" tIns="0" rIns="0" bIns="0" rtlCol="0" anchor="t">
            <a:spAutoFit/>
          </a:bodyPr>
          <a:lstStyle/>
          <a:p>
            <a:pPr marL="0" indent="0" algn="l">
              <a:lnSpc>
                <a:spcPts val="1600"/>
              </a:lnSpc>
              <a:buNone/>
            </a:pPr>
            <a:r>
              <a:rPr lang="en-US" sz="1193" b="1" i="1" dirty="0">
                <a:solidFill>
                  <a:srgbClr val="C19A6B"/>
                </a:solidFill>
              </a:rPr>
              <a:t>Strategic Site Planning for Optimal Event Experience</a:t>
            </a:r>
            <a:endParaRPr lang="en-US" sz="1193" dirty="0"/>
          </a:p>
        </p:txBody>
      </p:sp>
      <p:sp>
        <p:nvSpPr>
          <p:cNvPr id="5" name="Shape 2"/>
          <p:cNvSpPr/>
          <p:nvPr/>
        </p:nvSpPr>
        <p:spPr>
          <a:xfrm>
            <a:off x="571500" y="1322617"/>
            <a:ext cx="4634871" cy="3714750"/>
          </a:xfrm>
          <a:prstGeom prst="rect">
            <a:avLst/>
          </a:prstGeom>
          <a:solidFill>
            <a:srgbClr val="FFFFFF"/>
          </a:solidFill>
          <a:ln w="9144">
            <a:solidFill>
              <a:srgbClr val="E0DCD5"/>
            </a:solidFill>
            <a:prstDash val="solid"/>
          </a:ln>
        </p:spPr>
        <p:txBody>
          <a:bodyPr/>
          <a:lstStyle/>
          <a:p>
            <a:endParaRPr lang="en-AE"/>
          </a:p>
        </p:txBody>
      </p:sp>
      <p:pic>
        <p:nvPicPr>
          <p:cNvPr id="8" name="Image 2" descr="preencoded.png"/>
          <p:cNvPicPr>
            <a:picLocks noChangeAspect="1"/>
          </p:cNvPicPr>
          <p:nvPr/>
        </p:nvPicPr>
        <p:blipFill>
          <a:blip r:embed="rId4"/>
          <a:stretch>
            <a:fillRect/>
          </a:stretch>
        </p:blipFill>
        <p:spPr>
          <a:xfrm>
            <a:off x="5629275" y="1577167"/>
            <a:ext cx="150019" cy="171450"/>
          </a:xfrm>
          <a:prstGeom prst="rect">
            <a:avLst/>
          </a:prstGeom>
        </p:spPr>
      </p:pic>
      <p:sp>
        <p:nvSpPr>
          <p:cNvPr id="9" name="Text 4"/>
          <p:cNvSpPr/>
          <p:nvPr/>
        </p:nvSpPr>
        <p:spPr>
          <a:xfrm>
            <a:off x="5886450" y="1562880"/>
            <a:ext cx="2686050" cy="194667"/>
          </a:xfrm>
          <a:prstGeom prst="rect">
            <a:avLst/>
          </a:prstGeom>
          <a:noFill/>
          <a:ln/>
        </p:spPr>
        <p:txBody>
          <a:bodyPr wrap="none" lIns="0" tIns="0" rIns="0" bIns="0" rtlCol="0" anchor="t">
            <a:spAutoFit/>
          </a:bodyPr>
          <a:lstStyle/>
          <a:p>
            <a:pPr marL="0" indent="0" algn="l">
              <a:lnSpc>
                <a:spcPts val="1400"/>
              </a:lnSpc>
              <a:buNone/>
            </a:pPr>
            <a:r>
              <a:rPr lang="en-US" sz="987" b="1" dirty="0">
                <a:solidFill>
                  <a:srgbClr val="8B4513"/>
                </a:solidFill>
              </a:rPr>
              <a:t>Integrated Parking</a:t>
            </a:r>
            <a:endParaRPr lang="en-US" sz="987" dirty="0"/>
          </a:p>
        </p:txBody>
      </p:sp>
      <p:sp>
        <p:nvSpPr>
          <p:cNvPr id="10" name="Text 5"/>
          <p:cNvSpPr/>
          <p:nvPr/>
        </p:nvSpPr>
        <p:spPr>
          <a:xfrm>
            <a:off x="5886450" y="1754080"/>
            <a:ext cx="2686050" cy="320018"/>
          </a:xfrm>
          <a:prstGeom prst="rect">
            <a:avLst/>
          </a:prstGeom>
          <a:noFill/>
          <a:ln/>
        </p:spPr>
        <p:txBody>
          <a:bodyPr wrap="square" lIns="0" tIns="0" rIns="0" bIns="0" rtlCol="0" anchor="t">
            <a:spAutoFit/>
          </a:bodyPr>
          <a:lstStyle/>
          <a:p>
            <a:pPr marL="0" indent="0" algn="l">
              <a:lnSpc>
                <a:spcPts val="1300"/>
              </a:lnSpc>
              <a:buNone/>
            </a:pPr>
            <a:r>
              <a:rPr lang="en-US" sz="834" dirty="0">
                <a:solidFill>
                  <a:srgbClr val="666666"/>
                </a:solidFill>
              </a:rPr>
              <a:t>Ample vehicle access and dedicated parking zones for guests and VIPs.</a:t>
            </a:r>
            <a:endParaRPr lang="en-US" sz="834" dirty="0"/>
          </a:p>
        </p:txBody>
      </p:sp>
      <p:pic>
        <p:nvPicPr>
          <p:cNvPr id="11" name="Image 3" descr="preencoded.png"/>
          <p:cNvPicPr>
            <a:picLocks noChangeAspect="1"/>
          </p:cNvPicPr>
          <p:nvPr/>
        </p:nvPicPr>
        <p:blipFill>
          <a:blip r:embed="rId5"/>
          <a:stretch>
            <a:fillRect/>
          </a:stretch>
        </p:blipFill>
        <p:spPr>
          <a:xfrm>
            <a:off x="5582474" y="4046765"/>
            <a:ext cx="150019" cy="171450"/>
          </a:xfrm>
          <a:prstGeom prst="rect">
            <a:avLst/>
          </a:prstGeom>
        </p:spPr>
      </p:pic>
      <p:sp>
        <p:nvSpPr>
          <p:cNvPr id="12" name="Text 6"/>
          <p:cNvSpPr/>
          <p:nvPr/>
        </p:nvSpPr>
        <p:spPr>
          <a:xfrm>
            <a:off x="5839649" y="4032477"/>
            <a:ext cx="1324080" cy="168059"/>
          </a:xfrm>
          <a:prstGeom prst="rect">
            <a:avLst/>
          </a:prstGeom>
          <a:noFill/>
          <a:ln/>
        </p:spPr>
        <p:txBody>
          <a:bodyPr wrap="none" lIns="0" tIns="0" rIns="0" bIns="0" rtlCol="0" anchor="t">
            <a:spAutoFit/>
          </a:bodyPr>
          <a:lstStyle/>
          <a:p>
            <a:pPr marL="0" indent="0" algn="l">
              <a:lnSpc>
                <a:spcPts val="1400"/>
              </a:lnSpc>
              <a:buNone/>
            </a:pPr>
            <a:r>
              <a:rPr lang="en-US" sz="987" b="1" dirty="0">
                <a:solidFill>
                  <a:srgbClr val="8B4513"/>
                </a:solidFill>
              </a:rPr>
              <a:t>Outdoor Landscape Area </a:t>
            </a:r>
            <a:endParaRPr lang="en-US" sz="987" dirty="0"/>
          </a:p>
        </p:txBody>
      </p:sp>
      <p:sp>
        <p:nvSpPr>
          <p:cNvPr id="13" name="Text 7"/>
          <p:cNvSpPr/>
          <p:nvPr/>
        </p:nvSpPr>
        <p:spPr>
          <a:xfrm>
            <a:off x="5839649" y="4262863"/>
            <a:ext cx="2686050" cy="320018"/>
          </a:xfrm>
          <a:prstGeom prst="rect">
            <a:avLst/>
          </a:prstGeom>
          <a:noFill/>
          <a:ln/>
        </p:spPr>
        <p:txBody>
          <a:bodyPr wrap="square" lIns="0" tIns="0" rIns="0" bIns="0" rtlCol="0" anchor="t">
            <a:spAutoFit/>
          </a:bodyPr>
          <a:lstStyle/>
          <a:p>
            <a:pPr marL="0" indent="0" algn="l">
              <a:lnSpc>
                <a:spcPts val="1300"/>
              </a:lnSpc>
              <a:buNone/>
            </a:pPr>
            <a:r>
              <a:rPr lang="en-US" sz="834" dirty="0">
                <a:solidFill>
                  <a:srgbClr val="666666"/>
                </a:solidFill>
              </a:rPr>
              <a:t>Beautifully designed outdoor spaces that enhance the venue's aesthetic appeal.</a:t>
            </a:r>
            <a:endParaRPr lang="en-US" sz="834" dirty="0"/>
          </a:p>
        </p:txBody>
      </p:sp>
      <p:pic>
        <p:nvPicPr>
          <p:cNvPr id="14" name="Image 4" descr="preencoded.png"/>
          <p:cNvPicPr>
            <a:picLocks noChangeAspect="1"/>
          </p:cNvPicPr>
          <p:nvPr/>
        </p:nvPicPr>
        <p:blipFill>
          <a:blip r:embed="rId6"/>
          <a:stretch>
            <a:fillRect/>
          </a:stretch>
        </p:blipFill>
        <p:spPr>
          <a:xfrm>
            <a:off x="5629275" y="3414388"/>
            <a:ext cx="171450" cy="171450"/>
          </a:xfrm>
          <a:prstGeom prst="rect">
            <a:avLst/>
          </a:prstGeom>
        </p:spPr>
      </p:pic>
      <p:sp>
        <p:nvSpPr>
          <p:cNvPr id="15" name="Text 8"/>
          <p:cNvSpPr/>
          <p:nvPr/>
        </p:nvSpPr>
        <p:spPr>
          <a:xfrm>
            <a:off x="5907881" y="3400100"/>
            <a:ext cx="532197" cy="168059"/>
          </a:xfrm>
          <a:prstGeom prst="rect">
            <a:avLst/>
          </a:prstGeom>
          <a:noFill/>
          <a:ln/>
        </p:spPr>
        <p:txBody>
          <a:bodyPr wrap="none" lIns="0" tIns="0" rIns="0" bIns="0" rtlCol="0" anchor="t">
            <a:spAutoFit/>
          </a:bodyPr>
          <a:lstStyle/>
          <a:p>
            <a:pPr marL="0" indent="0" algn="l">
              <a:lnSpc>
                <a:spcPts val="1400"/>
              </a:lnSpc>
              <a:buNone/>
            </a:pPr>
            <a:r>
              <a:rPr lang="en-US" sz="987" b="1" dirty="0">
                <a:solidFill>
                  <a:srgbClr val="8B4513"/>
                </a:solidFill>
              </a:rPr>
              <a:t>Main Hall </a:t>
            </a:r>
            <a:endParaRPr lang="en-US" sz="987" dirty="0"/>
          </a:p>
        </p:txBody>
      </p:sp>
      <p:sp>
        <p:nvSpPr>
          <p:cNvPr id="16" name="Text 9"/>
          <p:cNvSpPr/>
          <p:nvPr/>
        </p:nvSpPr>
        <p:spPr>
          <a:xfrm>
            <a:off x="5907881" y="3630486"/>
            <a:ext cx="2664619" cy="320018"/>
          </a:xfrm>
          <a:prstGeom prst="rect">
            <a:avLst/>
          </a:prstGeom>
          <a:noFill/>
          <a:ln/>
        </p:spPr>
        <p:txBody>
          <a:bodyPr wrap="square" lIns="0" tIns="0" rIns="0" bIns="0" rtlCol="0" anchor="t">
            <a:spAutoFit/>
          </a:bodyPr>
          <a:lstStyle/>
          <a:p>
            <a:pPr marL="0" indent="0" algn="l">
              <a:lnSpc>
                <a:spcPts val="1300"/>
              </a:lnSpc>
              <a:buNone/>
            </a:pPr>
            <a:r>
              <a:rPr lang="en-US" sz="834" dirty="0">
                <a:solidFill>
                  <a:srgbClr val="666666"/>
                </a:solidFill>
              </a:rPr>
              <a:t>Distinct separation of event, administrative, and service areas for operational efficiency.</a:t>
            </a:r>
            <a:endParaRPr lang="en-US" sz="834" dirty="0"/>
          </a:p>
        </p:txBody>
      </p:sp>
      <p:sp>
        <p:nvSpPr>
          <p:cNvPr id="18" name="Text 10"/>
          <p:cNvSpPr/>
          <p:nvPr/>
        </p:nvSpPr>
        <p:spPr>
          <a:xfrm>
            <a:off x="5907881" y="2813232"/>
            <a:ext cx="408766" cy="168059"/>
          </a:xfrm>
          <a:prstGeom prst="rect">
            <a:avLst/>
          </a:prstGeom>
          <a:noFill/>
          <a:ln/>
        </p:spPr>
        <p:txBody>
          <a:bodyPr wrap="none" lIns="0" tIns="0" rIns="0" bIns="0" rtlCol="0" anchor="t">
            <a:spAutoFit/>
          </a:bodyPr>
          <a:lstStyle/>
          <a:p>
            <a:pPr marL="0" indent="0" algn="l">
              <a:lnSpc>
                <a:spcPts val="1400"/>
              </a:lnSpc>
              <a:buNone/>
            </a:pPr>
            <a:r>
              <a:rPr lang="en-US" sz="987" b="1" dirty="0">
                <a:solidFill>
                  <a:srgbClr val="8B4513"/>
                </a:solidFill>
              </a:rPr>
              <a:t>VIP Hall</a:t>
            </a:r>
            <a:endParaRPr lang="en-US" sz="987" dirty="0"/>
          </a:p>
        </p:txBody>
      </p:sp>
      <p:sp>
        <p:nvSpPr>
          <p:cNvPr id="19" name="Text 11"/>
          <p:cNvSpPr/>
          <p:nvPr/>
        </p:nvSpPr>
        <p:spPr>
          <a:xfrm>
            <a:off x="5907881" y="3043618"/>
            <a:ext cx="2664619" cy="320018"/>
          </a:xfrm>
          <a:prstGeom prst="rect">
            <a:avLst/>
          </a:prstGeom>
          <a:noFill/>
          <a:ln/>
        </p:spPr>
        <p:txBody>
          <a:bodyPr wrap="square" lIns="0" tIns="0" rIns="0" bIns="0" rtlCol="0" anchor="t">
            <a:spAutoFit/>
          </a:bodyPr>
          <a:lstStyle/>
          <a:p>
            <a:pPr marL="0" indent="0" algn="l">
              <a:lnSpc>
                <a:spcPts val="1300"/>
              </a:lnSpc>
              <a:buNone/>
            </a:pPr>
            <a:r>
              <a:rPr lang="en-US" sz="834" dirty="0">
                <a:solidFill>
                  <a:srgbClr val="666666"/>
                </a:solidFill>
              </a:rPr>
              <a:t>Optimized layout within Riyadh's commercial district for maximum visibility.</a:t>
            </a:r>
            <a:endParaRPr lang="en-US" sz="834" dirty="0"/>
          </a:p>
        </p:txBody>
      </p:sp>
      <p:pic>
        <p:nvPicPr>
          <p:cNvPr id="21" name="Image 1" descr="preencoded.png"/>
          <p:cNvPicPr>
            <a:picLocks noChangeAspect="1"/>
          </p:cNvPicPr>
          <p:nvPr/>
        </p:nvPicPr>
        <p:blipFill>
          <a:blip r:embed="rId7"/>
          <a:stretch>
            <a:fillRect/>
          </a:stretch>
        </p:blipFill>
        <p:spPr>
          <a:xfrm>
            <a:off x="678656" y="1429773"/>
            <a:ext cx="4414838" cy="3500438"/>
          </a:xfrm>
          <a:prstGeom prst="rect">
            <a:avLst/>
          </a:prstGeom>
        </p:spPr>
      </p:pic>
      <p:pic>
        <p:nvPicPr>
          <p:cNvPr id="6" name="Image 5" descr="preencoded.png">
            <a:extLst>
              <a:ext uri="{FF2B5EF4-FFF2-40B4-BE49-F238E27FC236}">
                <a16:creationId xmlns:a16="http://schemas.microsoft.com/office/drawing/2014/main" id="{DF5A0719-DE87-9B3A-56C1-26CECF7F2D3B}"/>
              </a:ext>
            </a:extLst>
          </p:cNvPr>
          <p:cNvPicPr>
            <a:picLocks noChangeAspect="1"/>
          </p:cNvPicPr>
          <p:nvPr/>
        </p:nvPicPr>
        <p:blipFill>
          <a:blip r:embed="rId8"/>
          <a:stretch>
            <a:fillRect/>
          </a:stretch>
        </p:blipFill>
        <p:spPr>
          <a:xfrm>
            <a:off x="5624925" y="2183086"/>
            <a:ext cx="171450" cy="171450"/>
          </a:xfrm>
          <a:prstGeom prst="rect">
            <a:avLst/>
          </a:prstGeom>
        </p:spPr>
      </p:pic>
      <p:sp>
        <p:nvSpPr>
          <p:cNvPr id="20" name="Text 10">
            <a:extLst>
              <a:ext uri="{FF2B5EF4-FFF2-40B4-BE49-F238E27FC236}">
                <a16:creationId xmlns:a16="http://schemas.microsoft.com/office/drawing/2014/main" id="{C91F13B0-C7E0-CEAA-7351-BFD50064BACD}"/>
              </a:ext>
            </a:extLst>
          </p:cNvPr>
          <p:cNvSpPr/>
          <p:nvPr/>
        </p:nvSpPr>
        <p:spPr>
          <a:xfrm>
            <a:off x="5903531" y="2168799"/>
            <a:ext cx="1296830" cy="168059"/>
          </a:xfrm>
          <a:prstGeom prst="rect">
            <a:avLst/>
          </a:prstGeom>
          <a:noFill/>
          <a:ln/>
        </p:spPr>
        <p:txBody>
          <a:bodyPr wrap="none" lIns="0" tIns="0" rIns="0" bIns="0" rtlCol="0" anchor="t">
            <a:spAutoFit/>
          </a:bodyPr>
          <a:lstStyle/>
          <a:p>
            <a:pPr marL="0" indent="0" algn="l">
              <a:lnSpc>
                <a:spcPts val="1400"/>
              </a:lnSpc>
              <a:buNone/>
            </a:pPr>
            <a:r>
              <a:rPr lang="en-US" sz="987" b="1" dirty="0">
                <a:solidFill>
                  <a:srgbClr val="8B4513"/>
                </a:solidFill>
              </a:rPr>
              <a:t>Hangar/Registration Hall</a:t>
            </a:r>
            <a:endParaRPr lang="en-US" sz="987" dirty="0"/>
          </a:p>
        </p:txBody>
      </p:sp>
      <p:sp>
        <p:nvSpPr>
          <p:cNvPr id="22" name="Text 11">
            <a:extLst>
              <a:ext uri="{FF2B5EF4-FFF2-40B4-BE49-F238E27FC236}">
                <a16:creationId xmlns:a16="http://schemas.microsoft.com/office/drawing/2014/main" id="{72A80E69-4382-D370-DE9F-352626169A02}"/>
              </a:ext>
            </a:extLst>
          </p:cNvPr>
          <p:cNvSpPr/>
          <p:nvPr/>
        </p:nvSpPr>
        <p:spPr>
          <a:xfrm>
            <a:off x="5886450" y="2397957"/>
            <a:ext cx="2664619" cy="320018"/>
          </a:xfrm>
          <a:prstGeom prst="rect">
            <a:avLst/>
          </a:prstGeom>
          <a:noFill/>
          <a:ln/>
        </p:spPr>
        <p:txBody>
          <a:bodyPr wrap="square" lIns="0" tIns="0" rIns="0" bIns="0" rtlCol="0" anchor="t">
            <a:spAutoFit/>
          </a:bodyPr>
          <a:lstStyle/>
          <a:p>
            <a:pPr marL="0" indent="0" algn="l">
              <a:lnSpc>
                <a:spcPts val="1300"/>
              </a:lnSpc>
              <a:buNone/>
            </a:pPr>
            <a:r>
              <a:rPr lang="en-US" sz="834" dirty="0">
                <a:solidFill>
                  <a:srgbClr val="666666"/>
                </a:solidFill>
              </a:rPr>
              <a:t>Optimized layout within Riyadh's commercial district for maximum visibility.</a:t>
            </a:r>
            <a:endParaRPr lang="en-US" sz="834" dirty="0"/>
          </a:p>
        </p:txBody>
      </p:sp>
      <p:pic>
        <p:nvPicPr>
          <p:cNvPr id="23" name="Image 1" descr="preencoded.png">
            <a:extLst>
              <a:ext uri="{FF2B5EF4-FFF2-40B4-BE49-F238E27FC236}">
                <a16:creationId xmlns:a16="http://schemas.microsoft.com/office/drawing/2014/main" id="{5ED73B97-0B5A-A795-FA5C-8EF37F01B0C9}"/>
              </a:ext>
            </a:extLst>
          </p:cNvPr>
          <p:cNvPicPr>
            <a:picLocks noChangeAspect="1"/>
          </p:cNvPicPr>
          <p:nvPr/>
        </p:nvPicPr>
        <p:blipFill>
          <a:blip r:embed="rId9"/>
          <a:stretch>
            <a:fillRect/>
          </a:stretch>
        </p:blipFill>
        <p:spPr>
          <a:xfrm>
            <a:off x="5639212" y="2838416"/>
            <a:ext cx="142875" cy="142875"/>
          </a:xfrm>
          <a:prstGeom prst="rect">
            <a:avLst/>
          </a:prstGeom>
          <a:solidFill>
            <a:schemeClr val="accent4">
              <a:lumMod val="75000"/>
            </a:schemeClr>
          </a:solidFill>
        </p:spPr>
      </p:pic>
      <p:pic>
        <p:nvPicPr>
          <p:cNvPr id="24" name="Image 1" descr="preencoded.png">
            <a:extLst>
              <a:ext uri="{FF2B5EF4-FFF2-40B4-BE49-F238E27FC236}">
                <a16:creationId xmlns:a16="http://schemas.microsoft.com/office/drawing/2014/main" id="{87758054-EAA1-9537-D204-758BC5061778}"/>
              </a:ext>
            </a:extLst>
          </p:cNvPr>
          <p:cNvPicPr>
            <a:picLocks noChangeAspect="1"/>
          </p:cNvPicPr>
          <p:nvPr/>
        </p:nvPicPr>
        <p:blipFill>
          <a:blip r:embed="rId9"/>
          <a:stretch>
            <a:fillRect/>
          </a:stretch>
        </p:blipFill>
        <p:spPr>
          <a:xfrm>
            <a:off x="2743200" y="3687148"/>
            <a:ext cx="142875" cy="142875"/>
          </a:xfrm>
          <a:prstGeom prst="rect">
            <a:avLst/>
          </a:prstGeom>
          <a:solidFill>
            <a:schemeClr val="tx1"/>
          </a:solidFill>
        </p:spPr>
      </p:pic>
      <p:pic>
        <p:nvPicPr>
          <p:cNvPr id="25" name="Image 4" descr="preencoded.png">
            <a:extLst>
              <a:ext uri="{FF2B5EF4-FFF2-40B4-BE49-F238E27FC236}">
                <a16:creationId xmlns:a16="http://schemas.microsoft.com/office/drawing/2014/main" id="{894EF914-9E94-BCBF-34BE-9883277E49E2}"/>
              </a:ext>
            </a:extLst>
          </p:cNvPr>
          <p:cNvPicPr>
            <a:picLocks noChangeAspect="1"/>
          </p:cNvPicPr>
          <p:nvPr/>
        </p:nvPicPr>
        <p:blipFill>
          <a:blip r:embed="rId6"/>
          <a:stretch>
            <a:fillRect/>
          </a:stretch>
        </p:blipFill>
        <p:spPr>
          <a:xfrm>
            <a:off x="3131951" y="2393465"/>
            <a:ext cx="171450" cy="171450"/>
          </a:xfrm>
          <a:prstGeom prst="rect">
            <a:avLst/>
          </a:prstGeom>
          <a:solidFill>
            <a:schemeClr val="tx1"/>
          </a:solidFill>
        </p:spPr>
      </p:pic>
      <p:pic>
        <p:nvPicPr>
          <p:cNvPr id="26" name="Image 3" descr="preencoded.png">
            <a:extLst>
              <a:ext uri="{FF2B5EF4-FFF2-40B4-BE49-F238E27FC236}">
                <a16:creationId xmlns:a16="http://schemas.microsoft.com/office/drawing/2014/main" id="{EB4B3ACC-5A81-E81C-2F8C-6E203C45B2F6}"/>
              </a:ext>
            </a:extLst>
          </p:cNvPr>
          <p:cNvPicPr>
            <a:picLocks noChangeAspect="1"/>
          </p:cNvPicPr>
          <p:nvPr/>
        </p:nvPicPr>
        <p:blipFill>
          <a:blip r:embed="rId5"/>
          <a:stretch>
            <a:fillRect/>
          </a:stretch>
        </p:blipFill>
        <p:spPr>
          <a:xfrm>
            <a:off x="3996129" y="2887876"/>
            <a:ext cx="150019" cy="171450"/>
          </a:xfrm>
          <a:prstGeom prst="rect">
            <a:avLst/>
          </a:prstGeom>
          <a:solidFill>
            <a:schemeClr val="tx1"/>
          </a:solidFill>
        </p:spPr>
      </p:pic>
      <p:pic>
        <p:nvPicPr>
          <p:cNvPr id="27" name="Image 5" descr="preencoded.png">
            <a:extLst>
              <a:ext uri="{FF2B5EF4-FFF2-40B4-BE49-F238E27FC236}">
                <a16:creationId xmlns:a16="http://schemas.microsoft.com/office/drawing/2014/main" id="{531C0701-BA38-B357-E42F-5B9754811C86}"/>
              </a:ext>
            </a:extLst>
          </p:cNvPr>
          <p:cNvPicPr>
            <a:picLocks noChangeAspect="1"/>
          </p:cNvPicPr>
          <p:nvPr/>
        </p:nvPicPr>
        <p:blipFill>
          <a:blip r:embed="rId8"/>
          <a:stretch>
            <a:fillRect/>
          </a:stretch>
        </p:blipFill>
        <p:spPr>
          <a:xfrm rot="21300151">
            <a:off x="1453753" y="3830023"/>
            <a:ext cx="171450" cy="171450"/>
          </a:xfrm>
          <a:prstGeom prst="rect">
            <a:avLst/>
          </a:prstGeom>
          <a:solidFill>
            <a:schemeClr val="tx1"/>
          </a:solidFill>
        </p:spPr>
      </p:pic>
      <p:pic>
        <p:nvPicPr>
          <p:cNvPr id="28" name="Image 2" descr="preencoded.png">
            <a:extLst>
              <a:ext uri="{FF2B5EF4-FFF2-40B4-BE49-F238E27FC236}">
                <a16:creationId xmlns:a16="http://schemas.microsoft.com/office/drawing/2014/main" id="{7BE9B003-ADBD-C68D-3FB9-CF83F4487F93}"/>
              </a:ext>
            </a:extLst>
          </p:cNvPr>
          <p:cNvPicPr>
            <a:picLocks noChangeAspect="1"/>
          </p:cNvPicPr>
          <p:nvPr/>
        </p:nvPicPr>
        <p:blipFill>
          <a:blip r:embed="rId4"/>
          <a:stretch>
            <a:fillRect/>
          </a:stretch>
        </p:blipFill>
        <p:spPr>
          <a:xfrm>
            <a:off x="1140402" y="4444721"/>
            <a:ext cx="150019" cy="171450"/>
          </a:xfrm>
          <a:prstGeom prst="rect">
            <a:avLst/>
          </a:prstGeom>
          <a:solidFill>
            <a:schemeClr val="tx1"/>
          </a:solidFill>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793</TotalTime>
  <Words>1681</Words>
  <Application>Microsoft Office PowerPoint</Application>
  <PresentationFormat>On-screen Show (16:9)</PresentationFormat>
  <Paragraphs>208</Paragraphs>
  <Slides>16</Slides>
  <Notes>15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16</vt:i4>
      </vt:variant>
    </vt:vector>
  </HeadingPairs>
  <TitlesOfParts>
    <vt:vector size="20" baseType="lpstr">
      <vt:lpstr>Agency FB</vt:lpstr>
      <vt:lpstr>-apple-system</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Abdullah Sb</cp:lastModifiedBy>
  <cp:revision>9</cp:revision>
  <dcterms:created xsi:type="dcterms:W3CDTF">2026-02-03T12:18:03Z</dcterms:created>
  <dcterms:modified xsi:type="dcterms:W3CDTF">2026-02-10T13:19:41Z</dcterms:modified>
</cp:coreProperties>
</file>